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</p:sldMasterIdLst>
  <p:notesMasterIdLst>
    <p:notesMasterId r:id="rId40"/>
  </p:notesMasterIdLst>
  <p:sldIdLst>
    <p:sldId id="257" r:id="rId4"/>
    <p:sldId id="256" r:id="rId5"/>
    <p:sldId id="328" r:id="rId6"/>
    <p:sldId id="283" r:id="rId7"/>
    <p:sldId id="331" r:id="rId8"/>
    <p:sldId id="332" r:id="rId9"/>
    <p:sldId id="333" r:id="rId10"/>
    <p:sldId id="334" r:id="rId11"/>
    <p:sldId id="335" r:id="rId12"/>
    <p:sldId id="344" r:id="rId13"/>
    <p:sldId id="336" r:id="rId14"/>
    <p:sldId id="367" r:id="rId15"/>
    <p:sldId id="342" r:id="rId16"/>
    <p:sldId id="368" r:id="rId17"/>
    <p:sldId id="343" r:id="rId18"/>
    <p:sldId id="351" r:id="rId19"/>
    <p:sldId id="354" r:id="rId20"/>
    <p:sldId id="352" r:id="rId21"/>
    <p:sldId id="364" r:id="rId22"/>
    <p:sldId id="366" r:id="rId23"/>
    <p:sldId id="353" r:id="rId24"/>
    <p:sldId id="365" r:id="rId25"/>
    <p:sldId id="369" r:id="rId26"/>
    <p:sldId id="355" r:id="rId27"/>
    <p:sldId id="356" r:id="rId28"/>
    <p:sldId id="357" r:id="rId29"/>
    <p:sldId id="361" r:id="rId30"/>
    <p:sldId id="363" r:id="rId31"/>
    <p:sldId id="345" r:id="rId32"/>
    <p:sldId id="346" r:id="rId33"/>
    <p:sldId id="347" r:id="rId34"/>
    <p:sldId id="348" r:id="rId35"/>
    <p:sldId id="349" r:id="rId36"/>
    <p:sldId id="350" r:id="rId37"/>
    <p:sldId id="330" r:id="rId38"/>
    <p:sldId id="262" r:id="rId3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908FD0CD-70C9-4A2D-A030-46220F9CCD8C}">
          <p14:sldIdLst>
            <p14:sldId id="257"/>
            <p14:sldId id="256"/>
            <p14:sldId id="328"/>
            <p14:sldId id="283"/>
            <p14:sldId id="331"/>
            <p14:sldId id="332"/>
            <p14:sldId id="333"/>
            <p14:sldId id="334"/>
            <p14:sldId id="335"/>
            <p14:sldId id="344"/>
            <p14:sldId id="336"/>
            <p14:sldId id="367"/>
            <p14:sldId id="342"/>
            <p14:sldId id="368"/>
            <p14:sldId id="343"/>
            <p14:sldId id="351"/>
            <p14:sldId id="354"/>
            <p14:sldId id="352"/>
            <p14:sldId id="364"/>
            <p14:sldId id="366"/>
            <p14:sldId id="353"/>
            <p14:sldId id="365"/>
            <p14:sldId id="369"/>
            <p14:sldId id="355"/>
            <p14:sldId id="356"/>
            <p14:sldId id="357"/>
            <p14:sldId id="361"/>
            <p14:sldId id="363"/>
            <p14:sldId id="345"/>
            <p14:sldId id="346"/>
            <p14:sldId id="347"/>
            <p14:sldId id="348"/>
            <p14:sldId id="349"/>
            <p14:sldId id="350"/>
            <p14:sldId id="33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8D"/>
    <a:srgbClr val="17458F"/>
    <a:srgbClr val="FFB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5109" autoAdjust="0"/>
  </p:normalViewPr>
  <p:slideViewPr>
    <p:cSldViewPr snapToGrid="0">
      <p:cViewPr varScale="1">
        <p:scale>
          <a:sx n="140" d="100"/>
          <a:sy n="140" d="100"/>
        </p:scale>
        <p:origin x="81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AAD0-F73E-4955-99D7-99898D94E18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72B7-C1CF-4A4A-82E2-DE6CE183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1DD0-9121-2B55-9D20-31E5867A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E1DF4-B2A1-B64B-34E3-B069DD897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D486D-6FCE-90F7-21E5-D4ECB82E2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9247-7B37-D783-0A1E-FB2854E4D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1DD0-9121-2B55-9D20-31E5867A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E1DF4-B2A1-B64B-34E3-B069DD897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D486D-6FCE-90F7-21E5-D4ECB82E2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9247-7B37-D783-0A1E-FB2854E4D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1DD0-9121-2B55-9D20-31E5867A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E1DF4-B2A1-B64B-34E3-B069DD897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D486D-6FCE-90F7-21E5-D4ECB82E2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9247-7B37-D783-0A1E-FB2854E4D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9C36-9B3C-35F7-CAA3-81301EACC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E3279-BBEC-3F83-A4AE-85CEAD653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A8BA2-A24F-EBA1-1A5D-EF83BB11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5E8B-6B53-467D-885A-98272273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0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9C36-9B3C-35F7-CAA3-81301EACC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E3279-BBEC-3F83-A4AE-85CEAD653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A8BA2-A24F-EBA1-1A5D-EF83BB11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5E8B-6B53-467D-885A-98272273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9C36-9B3C-35F7-CAA3-81301EACC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E3279-BBEC-3F83-A4AE-85CEAD653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A8BA2-A24F-EBA1-1A5D-EF83BB11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5E8B-6B53-467D-885A-98272273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0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899C-4C5A-3D9B-B5B2-8557EA05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0216A-D4FE-1179-7309-F57EF6959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29EF1-7B73-CDF7-8F8C-56EEDA83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8249-2065-69BB-38E5-4FD4DDC0D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5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899C-4C5A-3D9B-B5B2-8557EA05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0216A-D4FE-1179-7309-F57EF6959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29EF1-7B73-CDF7-8F8C-56EEDA83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8249-2065-69BB-38E5-4FD4DDC0D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899C-4C5A-3D9B-B5B2-8557EA05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0216A-D4FE-1179-7309-F57EF6959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29EF1-7B73-CDF7-8F8C-56EEDA83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8249-2065-69BB-38E5-4FD4DDC0D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899C-4C5A-3D9B-B5B2-8557EA05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0216A-D4FE-1179-7309-F57EF6959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29EF1-7B73-CDF7-8F8C-56EEDA83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8249-2065-69BB-38E5-4FD4DDC0D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5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9C36-9B3C-35F7-CAA3-81301EACC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E3279-BBEC-3F83-A4AE-85CEAD653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A8BA2-A24F-EBA1-1A5D-EF83BB11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5E8B-6B53-467D-885A-98272273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0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9C36-9B3C-35F7-CAA3-81301EACC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E3279-BBEC-3F83-A4AE-85CEAD653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A8BA2-A24F-EBA1-1A5D-EF83BB11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5E8B-6B53-467D-885A-982722733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0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E916-D485-2281-1058-982F4585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92B8B-E6C9-5DAF-34DF-3873C299E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80108-4932-2456-6716-CC5770CBF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8D40-B16B-DA94-12B0-91CB53F39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4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E916-D485-2281-1058-982F4585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92B8B-E6C9-5DAF-34DF-3873C299E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80108-4932-2456-6716-CC5770CBF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8D40-B16B-DA94-12B0-91CB53F39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76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E916-D485-2281-1058-982F4585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92B8B-E6C9-5DAF-34DF-3873C299E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80108-4932-2456-6716-CC5770CBF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8D40-B16B-DA94-12B0-91CB53F39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9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E916-D485-2281-1058-982F4585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92B8B-E6C9-5DAF-34DF-3873C299E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80108-4932-2456-6716-CC5770CBF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8D40-B16B-DA94-12B0-91CB53F39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E916-D485-2281-1058-982F4585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92B8B-E6C9-5DAF-34DF-3873C299E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80108-4932-2456-6716-CC5770CBF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8D40-B16B-DA94-12B0-91CB53F39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6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E916-D485-2281-1058-982F4585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92B8B-E6C9-5DAF-34DF-3873C299E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80108-4932-2456-6716-CC5770CBF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8D40-B16B-DA94-12B0-91CB53F39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DC12F-198F-8EC3-96F7-73609942E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F47B4-2BD0-D756-3F5E-488F05B34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BAD06-1EA3-416C-69E8-EC4513513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BAD00-062D-B82E-C0BF-63BD4CDC5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1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2F822-FC9F-BF5D-30D7-0726D4C64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FDE96-6B35-1A31-E788-25D018202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99F73-441D-1A52-BA8A-75F5807F2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AD2BF-ADFC-EE2F-123A-606279438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1896-4689-ACB4-07DE-DC22545E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3AF9F-DBE5-05FB-A77E-943CF2A3C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9E1FA-F931-3B45-D236-805195553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6097A-A1C0-9802-9D36-B8ED6BD55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35A97-0E12-F924-7D25-7EE8B0A84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CEF33-A1E2-4704-1C89-A1D655573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A14F3-618E-49DF-FE76-136311CD8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F1B3B-3D3B-BC89-6238-01787DE717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9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C918-8420-3D29-3B3B-3012931F2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3469A-FBA5-00F5-D6F5-1F1C006E1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52660-FB47-4224-AAEC-7737904B5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EBF4E-2BB7-2A3D-BBC4-978814A58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3E7BC-F780-C95D-8EF3-2201BD27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09ED8-E4A9-BCEE-F804-C1841E09F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C69C2-25F7-1CE5-A2BB-840AC2C47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D0F40-745E-02AD-11D6-8B7A5E5DAA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18259-FC15-F946-C421-B38679F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288D3-BB07-31A5-3F0B-259E7ED91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3CB06-C523-BEBE-9864-B5ADADD7B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88F45-501B-33D7-7D26-8D2AB831A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1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710007"/>
            <a:ext cx="12192000" cy="250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28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ЕЛЕКТ-ПРЕЗИДЕНТИ И СЕКРЕТАРИ (ПЕТС)</a:t>
            </a: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8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04-06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39835" y="4028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bg-BG" dirty="0"/>
              <a:t>Подраздел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95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0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1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16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480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9660" y="1589518"/>
            <a:ext cx="11015529" cy="4247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88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73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75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857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9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691881"/>
            <a:ext cx="12192000" cy="2500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28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ЕЛЕКТ-ПРЕЗИДЕНТИ И СЕКРЕТАРИ (ПЕТС)</a:t>
            </a: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8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04-06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38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09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C0000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1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561252"/>
            <a:ext cx="12192000" cy="250060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28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ЕЛЕКТ-ПРЕЗИДЕНТИ И СЕКРЕТАРИ (ПЕТС)</a:t>
            </a: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8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04-06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1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3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0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0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BC1A21-5DD3-4712-A27D-A6E711216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979"/>
            <a:ext cx="1714804" cy="633128"/>
          </a:xfrm>
          <a:prstGeom prst="rect">
            <a:avLst/>
          </a:prstGeom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68DA77A9-B9CD-42FB-B391-EDFCD17EE0EF}"/>
              </a:ext>
            </a:extLst>
          </p:cNvPr>
          <p:cNvSpPr/>
          <p:nvPr userDrawn="1"/>
        </p:nvSpPr>
        <p:spPr>
          <a:xfrm>
            <a:off x="0" y="2519418"/>
            <a:ext cx="12192000" cy="148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g-BG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311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11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2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0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86184F0-BCA2-4D67-8CC0-466BB1CAC4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11347" y="540221"/>
            <a:ext cx="3656707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ДГ 2024-20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5: Маргарит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а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Богданова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ДГ 2025-20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6: Пламен Цветков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РИ Президент елект:  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Марио Сезар</a:t>
            </a:r>
            <a:endParaRPr lang="ru-RU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Дистрикт 2482</a:t>
            </a:r>
            <a:endParaRPr lang="en-US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0816" y="837284"/>
            <a:ext cx="3225875" cy="775480"/>
            <a:chOff x="8656232" y="540221"/>
            <a:chExt cx="3225875" cy="775480"/>
          </a:xfrm>
        </p:grpSpPr>
        <p:pic>
          <p:nvPicPr>
            <p:cNvPr id="6" name="Picture 2" descr="E:\000000000000000000 Zone 21B\D2482\Margarita blanka\T2425EN-Logo-RGB.png">
              <a:extLst>
                <a:ext uri="{FF2B5EF4-FFF2-40B4-BE49-F238E27FC236}">
                  <a16:creationId xmlns:a16="http://schemas.microsoft.com/office/drawing/2014/main" id="{A4EFAAAC-0ED3-462A-B0A0-DBE6DF73C2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724" y="647727"/>
              <a:ext cx="1128383" cy="6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232" y="540221"/>
              <a:ext cx="1863500" cy="775479"/>
            </a:xfrm>
            <a:prstGeom prst="rect">
              <a:avLst/>
            </a:prstGeom>
          </p:spPr>
        </p:pic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55943" y="540222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8355707" y="779800"/>
            <a:ext cx="3140762" cy="832963"/>
            <a:chOff x="5304857" y="2818484"/>
            <a:chExt cx="3140762" cy="832963"/>
          </a:xfrm>
        </p:grpSpPr>
        <p:pic>
          <p:nvPicPr>
            <p:cNvPr id="1026" name="Picture 2" descr="E:\000000000000000000 Zone 21B\D2482\Пламен Цветков\PETS\шаблон\logo\PM2526-BC-SOCIAL-ROTARY-WHITE-1080x1080-EN-US (1)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20"/>
            <a:stretch/>
          </p:blipFill>
          <p:spPr bwMode="auto">
            <a:xfrm>
              <a:off x="7356496" y="2818485"/>
              <a:ext cx="1089123" cy="83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857" y="2818484"/>
              <a:ext cx="1863500" cy="775479"/>
            </a:xfrm>
            <a:prstGeom prst="rect">
              <a:avLst/>
            </a:prstGeom>
          </p:spPr>
        </p:pic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4568" y="2818485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13" y="6021829"/>
            <a:ext cx="3963973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1" r:id="rId2"/>
    <p:sldLayoutId id="2147483685" r:id="rId3"/>
    <p:sldLayoutId id="2147483649" r:id="rId4"/>
    <p:sldLayoutId id="2147483687" r:id="rId5"/>
    <p:sldLayoutId id="2147483688" r:id="rId6"/>
    <p:sldLayoutId id="2147483670" r:id="rId7"/>
    <p:sldLayoutId id="2147483671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1374"/>
            <a:ext cx="10972800" cy="588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202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Картина 7">
            <a:extLst>
              <a:ext uri="{FF2B5EF4-FFF2-40B4-BE49-F238E27FC236}">
                <a16:creationId xmlns:a16="http://schemas.microsoft.com/office/drawing/2014/main" id="{239D22AA-BF46-414C-8B4C-59B6935DF7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3" y="5908887"/>
            <a:ext cx="1714804" cy="633128"/>
          </a:xfrm>
          <a:prstGeom prst="rect">
            <a:avLst/>
          </a:prstGeom>
        </p:spPr>
      </p:pic>
      <p:pic>
        <p:nvPicPr>
          <p:cNvPr id="2050" name="Picture 2" descr="E:\000000000000000000 Zone 21B\D2482\Margarita ПЕТС\template\Christo\theme-2023-24-logo-and-guidelines-en\2023-2024 Presidential theme logo and guidelines-EN\2 ALL LOGOS\ONE-COLOR\WHITE\Horizontal\T2324EN_Horizontal_REV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99" y="5958311"/>
            <a:ext cx="1514702" cy="5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авоъгълник 4">
            <a:extLst>
              <a:ext uri="{FF2B5EF4-FFF2-40B4-BE49-F238E27FC236}">
                <a16:creationId xmlns:a16="http://schemas.microsoft.com/office/drawing/2014/main" id="{D7466F01-F82C-4A32-A9C8-F586FEA26485}"/>
              </a:ext>
            </a:extLst>
          </p:cNvPr>
          <p:cNvSpPr/>
          <p:nvPr userDrawn="1"/>
        </p:nvSpPr>
        <p:spPr>
          <a:xfrm>
            <a:off x="0" y="6077712"/>
            <a:ext cx="12192000" cy="78028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0" algn="ctr">
              <a:spcAft>
                <a:spcPts val="600"/>
              </a:spcAft>
            </a:pP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за обучение на елект президенти и секретари (ПЕТС)</a:t>
            </a:r>
            <a:b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0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4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-06 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април 202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5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, Пловдив</a:t>
            </a:r>
            <a:endParaRPr lang="bg-BG" sz="1200" b="0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5" name="Картина 11">
            <a:extLst>
              <a:ext uri="{FF2B5EF4-FFF2-40B4-BE49-F238E27FC236}">
                <a16:creationId xmlns:a16="http://schemas.microsoft.com/office/drawing/2014/main" id="{313340D6-2865-4EA6-B095-5F930CA2C71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005"/>
            <a:ext cx="1462747" cy="540065"/>
          </a:xfrm>
          <a:prstGeom prst="rect">
            <a:avLst/>
          </a:prstGeom>
          <a:ln>
            <a:noFill/>
          </a:ln>
        </p:spPr>
      </p:pic>
      <p:pic>
        <p:nvPicPr>
          <p:cNvPr id="18" name="Картина 14">
            <a:extLst>
              <a:ext uri="{FF2B5EF4-FFF2-40B4-BE49-F238E27FC236}">
                <a16:creationId xmlns:a16="http://schemas.microsoft.com/office/drawing/2014/main" id="{A3854AD8-9E60-4A42-B79A-7221E1EE4F3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9" y="6212051"/>
            <a:ext cx="937755" cy="554827"/>
          </a:xfrm>
          <a:prstGeom prst="rect">
            <a:avLst/>
          </a:prstGeom>
          <a:ln>
            <a:noFill/>
          </a:ln>
        </p:spPr>
      </p:pic>
      <p:cxnSp>
        <p:nvCxnSpPr>
          <p:cNvPr id="19" name="Право съединение 17">
            <a:extLst>
              <a:ext uri="{FF2B5EF4-FFF2-40B4-BE49-F238E27FC236}">
                <a16:creationId xmlns:a16="http://schemas.microsoft.com/office/drawing/2014/main" id="{5DC20674-118F-4477-B6E2-05C8BD28A71C}"/>
              </a:ext>
            </a:extLst>
          </p:cNvPr>
          <p:cNvCxnSpPr/>
          <p:nvPr userDrawn="1"/>
        </p:nvCxnSpPr>
        <p:spPr>
          <a:xfrm>
            <a:off x="10978961" y="6144025"/>
            <a:ext cx="0" cy="64766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470164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Картина 11">
            <a:extLst>
              <a:ext uri="{FF2B5EF4-FFF2-40B4-BE49-F238E27FC236}">
                <a16:creationId xmlns:a16="http://schemas.microsoft.com/office/drawing/2014/main" id="{3036AF3E-0376-4D0D-A85C-EDE97D30D7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90" y="6202156"/>
            <a:ext cx="1462747" cy="540065"/>
          </a:xfrm>
          <a:prstGeom prst="rect">
            <a:avLst/>
          </a:prstGeom>
          <a:ln>
            <a:noFill/>
          </a:ln>
        </p:spPr>
      </p:pic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E501DF13-3A49-43DA-8CDC-2826265509FA}"/>
              </a:ext>
            </a:extLst>
          </p:cNvPr>
          <p:cNvCxnSpPr/>
          <p:nvPr userDrawn="1"/>
        </p:nvCxnSpPr>
        <p:spPr>
          <a:xfrm>
            <a:off x="10985639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E:\000000000000000000 Zone 21B\D2482\Пламен Цветков\PETS\шаблон\logo\PM2526-Stacked-White-EN-US-small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35" y="6230122"/>
            <a:ext cx="862546" cy="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74" y="6200637"/>
            <a:ext cx="1475478" cy="2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6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rotarydistrict2482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district2482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hyperlink" Target="https://my.rotary.org/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hepowerofgoodness.com/" TargetMode="External"/><Relationship Id="rId5" Type="http://schemas.openxmlformats.org/officeDocument/2006/relationships/hyperlink" Target="http://www.rotaryzone21.org/" TargetMode="Externa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Valentina.Guckes@rotary.org" TargetMode="External"/><Relationship Id="rId3" Type="http://schemas.openxmlformats.org/officeDocument/2006/relationships/hyperlink" Target="http://www.rotary.org/" TargetMode="External"/><Relationship Id="rId7" Type="http://schemas.openxmlformats.org/officeDocument/2006/relationships/hyperlink" Target="mailto:Gliezel.Hauschild@rotary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Janka.Jakobos@rotary.org" TargetMode="External"/><Relationship Id="rId11" Type="http://schemas.openxmlformats.org/officeDocument/2006/relationships/hyperlink" Target="mailto:arkannihat@gmail.com" TargetMode="External"/><Relationship Id="rId5" Type="http://schemas.openxmlformats.org/officeDocument/2006/relationships/hyperlink" Target="mailto:data@rotary.org" TargetMode="External"/><Relationship Id="rId10" Type="http://schemas.openxmlformats.org/officeDocument/2006/relationships/hyperlink" Target="mailto:neli_mv@abv.bg" TargetMode="External"/><Relationship Id="rId4" Type="http://schemas.openxmlformats.org/officeDocument/2006/relationships/hyperlink" Target="mailto:Contact.center@rotary.org" TargetMode="External"/><Relationship Id="rId9" Type="http://schemas.openxmlformats.org/officeDocument/2006/relationships/hyperlink" Target="mailto:mihailovsky@rotarysofia.o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commIT2025-2026@rotary-Bulgaria.org" TargetMode="External"/><Relationship Id="rId3" Type="http://schemas.openxmlformats.org/officeDocument/2006/relationships/hyperlink" Target="http://www.rotarydistrict2482.org/" TargetMode="External"/><Relationship Id="rId7" Type="http://schemas.openxmlformats.org/officeDocument/2006/relationships/hyperlink" Target="mailto:Commfr2025-2026@rotary-Bulgaria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Commpr2025-2026@rotary-Bulgaria.org" TargetMode="External"/><Relationship Id="rId5" Type="http://schemas.openxmlformats.org/officeDocument/2006/relationships/hyperlink" Target="mailto:s2025-2026@rotary-Bulgaria.org" TargetMode="External"/><Relationship Id="rId4" Type="http://schemas.openxmlformats.org/officeDocument/2006/relationships/hyperlink" Target="mailto:P2025-2026@rotary-Bulgaria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23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AD620-C992-67AA-F605-3DD8B3DE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486694-65CB-A017-5729-0B0B316E16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002060"/>
                </a:solidFill>
              </a:rPr>
              <a:t>Вашата Работа</a:t>
            </a:r>
            <a:endParaRPr lang="en-US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6840F6-60AD-3927-C954-CE850628DC6C}"/>
              </a:ext>
            </a:extLst>
          </p:cNvPr>
          <p:cNvSpPr txBox="1">
            <a:spLocks/>
          </p:cNvSpPr>
          <p:nvPr/>
        </p:nvSpPr>
        <p:spPr>
          <a:xfrm>
            <a:off x="497006" y="1047892"/>
            <a:ext cx="1119798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СДРУЖЕНИЕ РОТАРИ КЛУБ – ЮЛНЦ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Съдебно решение за регистрация на клуба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Устав на клуба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Актуален списък на сдружението/клуба.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Като секретар вие управлявате клубните документи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Документи от предходни години.</a:t>
            </a: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E-mail, </a:t>
            </a:r>
            <a:r>
              <a:rPr lang="bg-BG" sz="2000" dirty="0">
                <a:solidFill>
                  <a:srgbClr val="002060"/>
                </a:solidFill>
              </a:rPr>
              <a:t>официални съобщения и покани.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Документи и снимки с кратко описание.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Направете годишен отчет на Секретаря за: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Новопостъпили членове.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Напуснали членове.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Промени в Правилник и Устав.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Други дейности.</a:t>
            </a:r>
          </a:p>
          <a:p>
            <a:pPr>
              <a:defRPr/>
            </a:pPr>
            <a:endParaRPr lang="bg-BG" sz="200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bg-BG" sz="200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pic>
        <p:nvPicPr>
          <p:cNvPr id="3" name="Картина 3">
            <a:extLst>
              <a:ext uri="{FF2B5EF4-FFF2-40B4-BE49-F238E27FC236}">
                <a16:creationId xmlns:a16="http://schemas.microsoft.com/office/drawing/2014/main" id="{1DAFCDD9-528A-4012-5A68-F73CFBA16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48" y="1047892"/>
            <a:ext cx="2076261" cy="13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1">
            <a:extLst>
              <a:ext uri="{FF2B5EF4-FFF2-40B4-BE49-F238E27FC236}">
                <a16:creationId xmlns:a16="http://schemas.microsoft.com/office/drawing/2014/main" id="{3F29AA7A-1EB1-E625-CD50-AB96AE806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72" y="4537880"/>
            <a:ext cx="1606665" cy="148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3">
            <a:extLst>
              <a:ext uri="{FF2B5EF4-FFF2-40B4-BE49-F238E27FC236}">
                <a16:creationId xmlns:a16="http://schemas.microsoft.com/office/drawing/2014/main" id="{5AADE810-B5B7-D1B7-84CB-E567DF955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37" y="2756726"/>
            <a:ext cx="22320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8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696EF-584E-7B83-D6EC-10A11E2C2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50333-4686-E28C-73A8-64F6051F5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Администриране на клуба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C7E0C5-8950-2263-5D71-ACB29F64ABED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4477603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hlinkClick r:id="rId3"/>
              </a:rPr>
              <a:t>https://my.rotary.org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C5DF-830D-58CD-4DF5-F2442BFF4BBF}"/>
              </a:ext>
            </a:extLst>
          </p:cNvPr>
          <p:cNvSpPr txBox="1">
            <a:spLocks/>
          </p:cNvSpPr>
          <p:nvPr/>
        </p:nvSpPr>
        <p:spPr>
          <a:xfrm>
            <a:off x="6096000" y="1232846"/>
            <a:ext cx="4805680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hlinkClick r:id="rId4"/>
              </a:rPr>
              <a:t>https://www.rotarydistrict2482.org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0056"/>
            <a:ext cx="5650704" cy="31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756117"/>
            <a:ext cx="5730239" cy="32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0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4A203-4CFE-E1E7-B459-8076026F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7E52B-4450-821E-4675-E3DF57289C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Клубът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173103-BB05-1359-FB54-0D6A8D1F7C28}"/>
              </a:ext>
            </a:extLst>
          </p:cNvPr>
          <p:cNvSpPr txBox="1">
            <a:spLocks/>
          </p:cNvSpPr>
          <p:nvPr/>
        </p:nvSpPr>
        <p:spPr>
          <a:xfrm>
            <a:off x="497006" y="992532"/>
            <a:ext cx="4477603" cy="5136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048" y="2286000"/>
            <a:ext cx="75101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5400" dirty="0">
                <a:solidFill>
                  <a:srgbClr val="17458F"/>
                </a:solidFill>
              </a:rPr>
              <a:t>Най-важни за Ротари са </a:t>
            </a:r>
          </a:p>
          <a:p>
            <a:pPr algn="ctr"/>
            <a:r>
              <a:rPr lang="bg-BG" sz="5400" b="1" dirty="0">
                <a:solidFill>
                  <a:srgbClr val="17458F"/>
                </a:solidFill>
              </a:rPr>
              <a:t>КЛУБОВЕТЕ</a:t>
            </a:r>
          </a:p>
        </p:txBody>
      </p:sp>
    </p:spTree>
    <p:extLst>
      <p:ext uri="{BB962C8B-B14F-4D97-AF65-F5344CB8AC3E}">
        <p14:creationId xmlns:p14="http://schemas.microsoft.com/office/powerpoint/2010/main" val="78044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4A203-4CFE-E1E7-B459-8076026F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7E52B-4450-821E-4675-E3DF57289C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Моят клуб - актуализация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173103-BB05-1359-FB54-0D6A8D1F7C28}"/>
              </a:ext>
            </a:extLst>
          </p:cNvPr>
          <p:cNvSpPr txBox="1">
            <a:spLocks/>
          </p:cNvSpPr>
          <p:nvPr/>
        </p:nvSpPr>
        <p:spPr>
          <a:xfrm>
            <a:off x="497006" y="992532"/>
            <a:ext cx="4477603" cy="5136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EC26D-2EE3-815F-6E0E-9B6F42129D6A}"/>
              </a:ext>
            </a:extLst>
          </p:cNvPr>
          <p:cNvSpPr txBox="1"/>
          <p:nvPr/>
        </p:nvSpPr>
        <p:spPr>
          <a:xfrm>
            <a:off x="4887876" y="4635228"/>
            <a:ext cx="6941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Новини – оформени според бранда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Събития – актуализация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Моят клуб – актуализация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Членове – актуализация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Членски внос и плащания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резервации за събития, Бордове</a:t>
            </a:r>
            <a:b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https://www.rotarydistrict2482.org/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86" y="1084092"/>
            <a:ext cx="3441031" cy="429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9262" y="5365608"/>
            <a:ext cx="2153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My Rotary </a:t>
            </a:r>
            <a:br>
              <a:rPr lang="en-US" dirty="0"/>
            </a:br>
            <a:r>
              <a:rPr lang="en-US" dirty="0">
                <a:hlinkClick r:id="rId5"/>
              </a:rPr>
              <a:t>https://my.rotary.org</a:t>
            </a:r>
            <a:endParaRPr lang="bg-BG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56" y="1107242"/>
            <a:ext cx="3779087" cy="334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5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4A203-4CFE-E1E7-B459-8076026F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7E52B-4450-821E-4675-E3DF57289C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Моят клуб - актуализация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173103-BB05-1359-FB54-0D6A8D1F7C28}"/>
              </a:ext>
            </a:extLst>
          </p:cNvPr>
          <p:cNvSpPr txBox="1">
            <a:spLocks/>
          </p:cNvSpPr>
          <p:nvPr/>
        </p:nvSpPr>
        <p:spPr>
          <a:xfrm>
            <a:off x="497006" y="992532"/>
            <a:ext cx="4477603" cy="5136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048" y="2286000"/>
            <a:ext cx="6663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5400" b="1" dirty="0">
                <a:solidFill>
                  <a:srgbClr val="17458F"/>
                </a:solidFill>
              </a:rPr>
              <a:t>Технически секретар!</a:t>
            </a:r>
          </a:p>
        </p:txBody>
      </p:sp>
    </p:spTree>
    <p:extLst>
      <p:ext uri="{BB962C8B-B14F-4D97-AF65-F5344CB8AC3E}">
        <p14:creationId xmlns:p14="http://schemas.microsoft.com/office/powerpoint/2010/main" val="385339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7EA81-C760-1DE1-0571-F16E98E9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17458F"/>
                </a:solidFill>
              </a:rPr>
              <a:t>My Rotary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76" y="1239520"/>
            <a:ext cx="7820943" cy="439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5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7EA81-C760-1DE1-0571-F16E98E9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17458F"/>
                </a:solidFill>
              </a:rPr>
              <a:t>My Rotary – </a:t>
            </a:r>
            <a:r>
              <a:rPr lang="bg-BG" sz="4000" b="1" dirty="0">
                <a:solidFill>
                  <a:srgbClr val="17458F"/>
                </a:solidFill>
              </a:rPr>
              <a:t>клубна страница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6" y="1425078"/>
            <a:ext cx="3762459" cy="388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76" y="1370724"/>
            <a:ext cx="3592484" cy="44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5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" y="1000125"/>
            <a:ext cx="60261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>
                <a:solidFill>
                  <a:srgbClr val="17458F"/>
                </a:solidFill>
              </a:rPr>
              <a:t>Дистрикт 2482 – клубна страница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09" y="1066800"/>
            <a:ext cx="5111609" cy="28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32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7EA81-C760-1DE1-0571-F16E98E9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8398" y="1923813"/>
            <a:ext cx="4384382" cy="2042160"/>
          </a:xfrm>
          <a:prstGeom prst="rect">
            <a:avLst/>
          </a:prstGeom>
          <a:solidFill>
            <a:srgbClr val="FFB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/>
              <a:t>Клубна администрация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/>
              <a:t>Членство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/>
              <a:t>Публичен имидж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/>
              <a:t>Фондация Ротари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/>
              <a:t>Проекти за служба.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Моят клуб – Комисии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836" y="1544321"/>
            <a:ext cx="437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ПРЕПОРЪЧИТЕЛНИ КЛУБНИ КОМИСИИ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0718" y="1933972"/>
            <a:ext cx="4384382" cy="2739628"/>
          </a:xfrm>
          <a:prstGeom prst="rect">
            <a:avLst/>
          </a:prstGeom>
          <a:solidFill>
            <a:srgbClr val="FFB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КОМИСИЯ ПО КЛУБНА СЛУЖБА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Комисия по членството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Комисия по публичен имидж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Комисия за новите (младите) поколения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Комисия за Фондация Ротари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Комисия по проекти за служба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Комисия по международна служба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6070718" y="1287642"/>
            <a:ext cx="438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ПРИМЕРНИ КЛУБНИ КОМИСИИ </a:t>
            </a:r>
            <a:br>
              <a:rPr lang="bg-BG" dirty="0"/>
            </a:br>
            <a:r>
              <a:rPr lang="bg-BG" dirty="0"/>
              <a:t>В ГОЛЯМ РОТАРИ КЛУБ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282" y="4391109"/>
            <a:ext cx="422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Как се актуализират клубните комисии?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282" y="4842882"/>
            <a:ext cx="9054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В сайта на Дистрикт 2482:  </a:t>
            </a:r>
            <a:r>
              <a:rPr lang="bg-BG" dirty="0"/>
              <a:t>Ръководства -&gt; Обучителни материали</a:t>
            </a:r>
          </a:p>
          <a:p>
            <a:r>
              <a:rPr lang="bg-BG" b="1" dirty="0"/>
              <a:t>В сайта на Ротари Интернешънъл: </a:t>
            </a:r>
            <a:br>
              <a:rPr lang="en-US" dirty="0"/>
            </a:br>
            <a:r>
              <a:rPr lang="en-US" dirty="0"/>
              <a:t>My Rotary -&gt; Knowledge &amp; Resources -&gt; Learning Center -&gt; Club Leadership -&gt; Secretary Basics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1142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BD24-46BE-4CB2-3FF8-9927605E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0A7D7-44DF-4B5C-FBAF-B23752F704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Ротари клуб Централ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620C39-67D1-E88C-3981-F6FFD89CC673}"/>
              </a:ext>
            </a:extLst>
          </p:cNvPr>
          <p:cNvSpPr txBox="1">
            <a:spLocks/>
          </p:cNvSpPr>
          <p:nvPr/>
        </p:nvSpPr>
        <p:spPr>
          <a:xfrm>
            <a:off x="696035" y="1166018"/>
            <a:ext cx="11013743" cy="48117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bg-BG" sz="2000" b="1" dirty="0">
                <a:solidFill>
                  <a:srgbClr val="00246C"/>
                </a:solidFill>
              </a:rPr>
              <a:t>             Ротари Клуб Централ е Онлайн инструмент със специфична функционалност и служи за:</a:t>
            </a:r>
            <a:br>
              <a:rPr lang="bg-BG" sz="2000" b="1" dirty="0">
                <a:solidFill>
                  <a:srgbClr val="00246C"/>
                </a:solidFill>
              </a:rPr>
            </a:br>
            <a:endParaRPr lang="bg-BG" sz="2000" b="1" dirty="0">
              <a:solidFill>
                <a:srgbClr val="00246C"/>
              </a:solidFill>
            </a:endParaRPr>
          </a:p>
          <a:p>
            <a:pPr>
              <a:defRPr/>
            </a:pPr>
            <a:r>
              <a:rPr lang="bg-BG" sz="2000" b="1" dirty="0">
                <a:solidFill>
                  <a:srgbClr val="00246C"/>
                </a:solidFill>
              </a:rPr>
              <a:t>Планиране и обявяване на цели на</a:t>
            </a:r>
            <a:br>
              <a:rPr lang="bg-BG" sz="2000" b="1" dirty="0">
                <a:solidFill>
                  <a:srgbClr val="00246C"/>
                </a:solidFill>
              </a:rPr>
            </a:br>
            <a:r>
              <a:rPr lang="bg-BG" sz="2000" b="1" dirty="0">
                <a:solidFill>
                  <a:srgbClr val="00246C"/>
                </a:solidFill>
              </a:rPr>
              <a:t>клуба за ротарианската година или за</a:t>
            </a:r>
            <a:br>
              <a:rPr lang="bg-BG" sz="2000" b="1" dirty="0">
                <a:solidFill>
                  <a:srgbClr val="00246C"/>
                </a:solidFill>
              </a:rPr>
            </a:br>
            <a:r>
              <a:rPr lang="bg-BG" sz="2000" b="1" dirty="0">
                <a:solidFill>
                  <a:srgbClr val="00246C"/>
                </a:solidFill>
              </a:rPr>
              <a:t>няколко години напред; </a:t>
            </a:r>
          </a:p>
          <a:p>
            <a:pPr marL="0" indent="0">
              <a:buFont typeface="Arial" pitchFamily="34" charset="0"/>
              <a:buNone/>
              <a:defRPr/>
            </a:pPr>
            <a:endParaRPr lang="bg-BG" sz="2000" b="1" dirty="0">
              <a:solidFill>
                <a:srgbClr val="00246C"/>
              </a:solidFill>
            </a:endParaRPr>
          </a:p>
          <a:p>
            <a:pPr>
              <a:defRPr/>
            </a:pPr>
            <a:r>
              <a:rPr lang="bg-BG" sz="2000" b="1" dirty="0">
                <a:solidFill>
                  <a:srgbClr val="00246C"/>
                </a:solidFill>
              </a:rPr>
              <a:t>Проследяване на напредъка на клуба</a:t>
            </a:r>
            <a:br>
              <a:rPr lang="bg-BG" sz="2000" b="1" dirty="0">
                <a:solidFill>
                  <a:srgbClr val="00246C"/>
                </a:solidFill>
              </a:rPr>
            </a:br>
            <a:r>
              <a:rPr lang="bg-BG" sz="2000" b="1" dirty="0">
                <a:solidFill>
                  <a:srgbClr val="00246C"/>
                </a:solidFill>
              </a:rPr>
              <a:t>по поставените цели;</a:t>
            </a:r>
            <a:r>
              <a:rPr lang="en-US" sz="2000" b="1" dirty="0">
                <a:solidFill>
                  <a:srgbClr val="00246C"/>
                </a:solidFill>
              </a:rPr>
              <a:t> </a:t>
            </a:r>
            <a:endParaRPr lang="bg-BG" sz="2000" b="1" dirty="0">
              <a:solidFill>
                <a:srgbClr val="00246C"/>
              </a:solidFill>
            </a:endParaRPr>
          </a:p>
          <a:p>
            <a:pPr>
              <a:defRPr/>
            </a:pPr>
            <a:endParaRPr lang="bg-BG" sz="2000" b="1" dirty="0">
              <a:solidFill>
                <a:srgbClr val="00246C"/>
              </a:solidFill>
            </a:endParaRPr>
          </a:p>
          <a:p>
            <a:pPr>
              <a:defRPr/>
            </a:pPr>
            <a:endParaRPr lang="bg-BG" sz="2000" b="1" dirty="0">
              <a:solidFill>
                <a:srgbClr val="00246C"/>
              </a:solidFill>
            </a:endParaRPr>
          </a:p>
          <a:p>
            <a:pPr>
              <a:defRPr/>
            </a:pPr>
            <a:r>
              <a:rPr lang="bg-BG" sz="2000" b="1" dirty="0">
                <a:solidFill>
                  <a:srgbClr val="00246C"/>
                </a:solidFill>
              </a:rPr>
              <a:t>Отчитане на постиженията на клуба</a:t>
            </a:r>
            <a:br>
              <a:rPr lang="bg-BG" sz="2000" b="1" dirty="0">
                <a:solidFill>
                  <a:srgbClr val="00246C"/>
                </a:solidFill>
              </a:rPr>
            </a:br>
            <a:r>
              <a:rPr lang="bg-BG" sz="2000" b="1" dirty="0">
                <a:solidFill>
                  <a:srgbClr val="00246C"/>
                </a:solidFill>
              </a:rPr>
              <a:t>спрямо зададените цели в началото </a:t>
            </a:r>
            <a:br>
              <a:rPr lang="bg-BG" sz="2000" b="1" dirty="0">
                <a:solidFill>
                  <a:srgbClr val="00246C"/>
                </a:solidFill>
              </a:rPr>
            </a:br>
            <a:r>
              <a:rPr lang="bg-BG" sz="2000" b="1" dirty="0">
                <a:solidFill>
                  <a:srgbClr val="00246C"/>
                </a:solidFill>
              </a:rPr>
              <a:t>на годината;</a:t>
            </a:r>
            <a:endParaRPr lang="en-US" sz="2000" b="1" dirty="0">
              <a:solidFill>
                <a:srgbClr val="00246C"/>
              </a:solidFill>
            </a:endParaRPr>
          </a:p>
          <a:p>
            <a:pPr algn="just">
              <a:defRPr/>
            </a:pPr>
            <a:endParaRPr lang="en-US" sz="2000" b="1" dirty="0">
              <a:solidFill>
                <a:srgbClr val="00246C"/>
              </a:solidFill>
            </a:endParaRPr>
          </a:p>
          <a:p>
            <a:pPr>
              <a:defRPr/>
            </a:pPr>
            <a:endParaRPr lang="bg-BG" dirty="0"/>
          </a:p>
        </p:txBody>
      </p:sp>
      <p:pic>
        <p:nvPicPr>
          <p:cNvPr id="3" name="Картина 1">
            <a:extLst>
              <a:ext uri="{FF2B5EF4-FFF2-40B4-BE49-F238E27FC236}">
                <a16:creationId xmlns:a16="http://schemas.microsoft.com/office/drawing/2014/main" id="{AE0D3E55-071F-BEDF-E152-F4661B888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70" y="2192336"/>
            <a:ext cx="230346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3">
            <a:extLst>
              <a:ext uri="{FF2B5EF4-FFF2-40B4-BE49-F238E27FC236}">
                <a16:creationId xmlns:a16="http://schemas.microsoft.com/office/drawing/2014/main" id="{A158244A-D5F8-CC6A-F1C1-3680EDCAC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32" y="3416299"/>
            <a:ext cx="24511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4">
            <a:extLst>
              <a:ext uri="{FF2B5EF4-FFF2-40B4-BE49-F238E27FC236}">
                <a16:creationId xmlns:a16="http://schemas.microsoft.com/office/drawing/2014/main" id="{F9FC4EFB-0053-2564-5B89-963977385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32" y="4711699"/>
            <a:ext cx="26638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1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563880" y="2994525"/>
            <a:ext cx="11079480" cy="1160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Клубните секретари и общуването</a:t>
            </a:r>
            <a:endParaRPr lang="bg-BG" sz="44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499532" y="4338985"/>
            <a:ext cx="11336867" cy="1107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Пламен Иларионов,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bg-BG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Дистриктен</a:t>
            </a:r>
            <a:r>
              <a:rPr lang="bg-BG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секретар, Р</a:t>
            </a: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отари клуб Габрово</a:t>
            </a:r>
          </a:p>
          <a:p>
            <a:pPr marL="0" indent="0">
              <a:buNone/>
            </a:pP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Гергана Георгиева, Комитет ИТ, Ротари клуб Бургас</a:t>
            </a:r>
          </a:p>
          <a:p>
            <a:pPr marL="0" indent="0">
              <a:buNone/>
            </a:pP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Аркан </a:t>
            </a:r>
            <a:r>
              <a:rPr lang="bg-BG" sz="2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Аптурахман</a:t>
            </a: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ARPIC</a:t>
            </a: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Ротари </a:t>
            </a:r>
            <a:r>
              <a:rPr lang="bg-BG" sz="2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клун</a:t>
            </a: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Кърджали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1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BD24-46BE-4CB2-3FF8-9927605E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0A7D7-44DF-4B5C-FBAF-B23752F704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Ротари клуб Централ - </a:t>
            </a:r>
            <a:r>
              <a:rPr lang="en-US" sz="4000" b="1" dirty="0">
                <a:solidFill>
                  <a:srgbClr val="17458F"/>
                </a:solidFill>
              </a:rPr>
              <a:t>Reports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896" y="5015313"/>
            <a:ext cx="301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Rotary Club Central -&gt; Reports</a:t>
            </a:r>
            <a:endParaRPr lang="bg-B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6" y="1691639"/>
            <a:ext cx="3551532" cy="29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8" y="1691639"/>
            <a:ext cx="3267651" cy="31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504096"/>
            <a:ext cx="3429465" cy="27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AF0A7D7-44DF-4B5C-FBAF-B23752F70413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>
                <a:solidFill>
                  <a:srgbClr val="17458F"/>
                </a:solidFill>
              </a:rPr>
              <a:t>Ротари клуб Централ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26" y="1215343"/>
            <a:ext cx="3928236" cy="42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9" y="1215343"/>
            <a:ext cx="5425441" cy="44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0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BD24-46BE-4CB2-3FF8-9927605E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0A7D7-44DF-4B5C-FBAF-B23752F704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Ротари клуб Централ - </a:t>
            </a:r>
            <a:r>
              <a:rPr lang="en-US" sz="4000" b="1" dirty="0">
                <a:solidFill>
                  <a:srgbClr val="17458F"/>
                </a:solidFill>
              </a:rPr>
              <a:t>Trends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6" y="1745932"/>
            <a:ext cx="5059224" cy="246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75" y="2507932"/>
            <a:ext cx="5226045" cy="254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896" y="4680033"/>
            <a:ext cx="362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Rotary Club Central -&gt; Trends -&gt; Club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0099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BD24-46BE-4CB2-3FF8-9927605E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0A7D7-44DF-4B5C-FBAF-B23752F704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17458F"/>
                </a:solidFill>
              </a:rPr>
              <a:t>Club Excellence Award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1640840"/>
            <a:ext cx="4094480" cy="40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06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 txBox="1">
            <a:spLocks/>
          </p:cNvSpPr>
          <p:nvPr/>
        </p:nvSpPr>
        <p:spPr>
          <a:xfrm>
            <a:off x="0" y="411163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>
                <a:solidFill>
                  <a:srgbClr val="17458F"/>
                </a:solidFill>
              </a:rPr>
              <a:t>Моят клуб – структура и клубни комисии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1461770"/>
            <a:ext cx="5709920" cy="321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0" y="2433954"/>
            <a:ext cx="6004560" cy="33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4160" y="1727200"/>
            <a:ext cx="427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rgbClr val="17458F"/>
                </a:solidFill>
              </a:rPr>
              <a:t>Въвеждане на клубен </a:t>
            </a:r>
            <a:r>
              <a:rPr lang="bg-BG" b="1" dirty="0">
                <a:solidFill>
                  <a:srgbClr val="17458F"/>
                </a:solidFill>
              </a:rPr>
              <a:t>БОРД и КОМИСИИ</a:t>
            </a:r>
          </a:p>
        </p:txBody>
      </p:sp>
    </p:spTree>
    <p:extLst>
      <p:ext uri="{BB962C8B-B14F-4D97-AF65-F5344CB8AC3E}">
        <p14:creationId xmlns:p14="http://schemas.microsoft.com/office/powerpoint/2010/main" val="374006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7EA81-C760-1DE1-0571-F16E98E9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Секретарят и Проектите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07" y="2076046"/>
            <a:ext cx="4058536" cy="37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3" y="2037080"/>
            <a:ext cx="3286369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2523" y="1201430"/>
            <a:ext cx="3793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Комуникация и писане!</a:t>
            </a:r>
          </a:p>
        </p:txBody>
      </p:sp>
    </p:spTree>
    <p:extLst>
      <p:ext uri="{BB962C8B-B14F-4D97-AF65-F5344CB8AC3E}">
        <p14:creationId xmlns:p14="http://schemas.microsoft.com/office/powerpoint/2010/main" val="452818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7EA81-C760-1DE1-0571-F16E98E9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17458F"/>
                </a:solidFill>
              </a:rPr>
              <a:t>Секретарят и Проектите</a:t>
            </a:r>
            <a:endParaRPr lang="en-US" sz="4000" dirty="0">
              <a:solidFill>
                <a:srgbClr val="17458F"/>
              </a:solidFill>
            </a:endParaRPr>
          </a:p>
        </p:txBody>
      </p:sp>
      <p:pic>
        <p:nvPicPr>
          <p:cNvPr id="8194" name="Picture 2" descr="D:\work\flash\rotary-bourgas\2023-2024\projects\paramedics\pictures\used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304607"/>
            <a:ext cx="3053398" cy="30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work\flash\rotary-bourgas\2023-2024\projects\paramedics\pictures\used\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78" y="1304607"/>
            <a:ext cx="2331403" cy="23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work\flash\rotary-bourgas\2023-2024\projects\paramedics\pictures\used\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78" y="3772058"/>
            <a:ext cx="1592739" cy="15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work\flash\rotary-bourgas\2023-2024\projects\paramedics\pictures\used\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97" y="2362200"/>
            <a:ext cx="3383598" cy="33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work\flash\rotary-bourgas\2023-2024\projects\paramedics\pictures\used\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52" y="1304607"/>
            <a:ext cx="2697004" cy="35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28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64410" y="1203183"/>
            <a:ext cx="4804086" cy="4804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extBox 1"/>
          <p:cNvSpPr txBox="1"/>
          <p:nvPr/>
        </p:nvSpPr>
        <p:spPr>
          <a:xfrm>
            <a:off x="738581" y="1041621"/>
            <a:ext cx="17055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b="1" dirty="0"/>
              <a:t>Идея за проект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412" y="2511728"/>
            <a:ext cx="2406364" cy="1200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b="1" dirty="0"/>
              <a:t>2. Кандидатстване</a:t>
            </a:r>
          </a:p>
          <a:p>
            <a:pPr algn="ctr"/>
            <a:r>
              <a:rPr lang="bg-BG" dirty="0"/>
              <a:t>Комисия по ГРАНТА, </a:t>
            </a:r>
            <a:br>
              <a:rPr lang="bg-BG" dirty="0"/>
            </a:br>
            <a:r>
              <a:rPr lang="bg-BG" dirty="0"/>
              <a:t>Клубна комисия по ФР</a:t>
            </a:r>
          </a:p>
          <a:p>
            <a:pPr algn="ctr"/>
            <a:r>
              <a:rPr lang="bg-BG" dirty="0"/>
              <a:t>и клубен секретар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0722" y="1321873"/>
            <a:ext cx="28600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b="1" dirty="0"/>
              <a:t>1. Намиране на партньори</a:t>
            </a:r>
          </a:p>
          <a:p>
            <a:pPr algn="ctr"/>
            <a:r>
              <a:rPr lang="bg-BG" dirty="0"/>
              <a:t>Комуникация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3437" y="4516077"/>
            <a:ext cx="21019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b="1" dirty="0"/>
              <a:t>3. Изпълнение</a:t>
            </a:r>
          </a:p>
          <a:p>
            <a:pPr algn="ctr"/>
            <a:r>
              <a:rPr lang="bg-BG" dirty="0"/>
              <a:t>Комисия по ГРАНТА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5536" y="4423744"/>
            <a:ext cx="389036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b="1" dirty="0"/>
              <a:t>4. Писане на публикации за медиите</a:t>
            </a:r>
          </a:p>
          <a:p>
            <a:pPr algn="ctr"/>
            <a:r>
              <a:rPr lang="bg-BG" dirty="0"/>
              <a:t>Секретар</a:t>
            </a:r>
          </a:p>
          <a:p>
            <a:pPr algn="ctr"/>
            <a:r>
              <a:rPr lang="bg-BG" dirty="0"/>
              <a:t>Комисия по ФР</a:t>
            </a:r>
          </a:p>
          <a:p>
            <a:pPr algn="ctr"/>
            <a:r>
              <a:rPr lang="bg-BG" dirty="0"/>
              <a:t>Комисия по ПИ</a:t>
            </a:r>
          </a:p>
          <a:p>
            <a:pPr algn="ctr"/>
            <a:r>
              <a:rPr lang="bg-BG" b="1" dirty="0">
                <a:solidFill>
                  <a:srgbClr val="C00000"/>
                </a:solidFill>
              </a:rPr>
              <a:t>ПАРТНЬОРИ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258" y="1645208"/>
            <a:ext cx="212692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b="1" dirty="0"/>
              <a:t>6. Отчет на проекта</a:t>
            </a:r>
          </a:p>
          <a:p>
            <a:pPr algn="ctr"/>
            <a:r>
              <a:rPr lang="bg-BG" dirty="0"/>
              <a:t>Комисия по гранта</a:t>
            </a:r>
          </a:p>
          <a:p>
            <a:pPr algn="ctr"/>
            <a:r>
              <a:rPr lang="bg-BG" dirty="0"/>
              <a:t>Секретар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 txBox="1">
            <a:spLocks/>
          </p:cNvSpPr>
          <p:nvPr/>
        </p:nvSpPr>
        <p:spPr>
          <a:xfrm>
            <a:off x="0" y="323840"/>
            <a:ext cx="12128740" cy="64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>
                <a:solidFill>
                  <a:srgbClr val="17458F"/>
                </a:solidFill>
              </a:rPr>
              <a:t>Секретарят и Проектите</a:t>
            </a:r>
            <a:endParaRPr lang="en-US" sz="4000" dirty="0">
              <a:solidFill>
                <a:srgbClr val="17458F"/>
              </a:solidFill>
            </a:endParaRPr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>
            <a:off x="2444176" y="1226287"/>
            <a:ext cx="119025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0800" y="2905356"/>
            <a:ext cx="384438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b="1" dirty="0"/>
              <a:t>5. Публикуване на статии за проекта</a:t>
            </a:r>
            <a:br>
              <a:rPr lang="bg-BG" b="1" dirty="0"/>
            </a:br>
            <a:r>
              <a:rPr lang="bg-BG" dirty="0"/>
              <a:t>В клубния сайт</a:t>
            </a:r>
            <a:br>
              <a:rPr lang="bg-BG" dirty="0"/>
            </a:br>
            <a:r>
              <a:rPr lang="bg-BG" dirty="0"/>
              <a:t>В Дистриктния сайт</a:t>
            </a:r>
          </a:p>
          <a:p>
            <a:pPr algn="ctr"/>
            <a:r>
              <a:rPr lang="bg-BG" dirty="0"/>
              <a:t>В сайта на РИ – </a:t>
            </a:r>
            <a:r>
              <a:rPr lang="en-US" dirty="0"/>
              <a:t>Service Projects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3840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3EE2A7-5AB5-03E3-2A79-3A40C09D1EE1}"/>
              </a:ext>
            </a:extLst>
          </p:cNvPr>
          <p:cNvSpPr txBox="1">
            <a:spLocks/>
          </p:cNvSpPr>
          <p:nvPr/>
        </p:nvSpPr>
        <p:spPr>
          <a:xfrm>
            <a:off x="0" y="323840"/>
            <a:ext cx="12128740" cy="647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dirty="0">
                <a:solidFill>
                  <a:srgbClr val="17458F"/>
                </a:solidFill>
              </a:rPr>
              <a:t>Секретарят и Проектите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5851" y="2106593"/>
            <a:ext cx="59992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Service Projects Center</a:t>
            </a:r>
            <a:endParaRPr lang="bg-BG" sz="3200" dirty="0"/>
          </a:p>
          <a:p>
            <a:pPr algn="ctr"/>
            <a:r>
              <a:rPr lang="bg-BG" sz="3200" dirty="0"/>
              <a:t>Център за проекти за служба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bg-BG" sz="3200" b="1" dirty="0"/>
              <a:t>Какво е това?</a:t>
            </a:r>
          </a:p>
          <a:p>
            <a:pPr algn="ctr"/>
            <a:r>
              <a:rPr lang="bg-BG" sz="3200" b="1" dirty="0"/>
              <a:t>Защо е важно за един секретар?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2083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6B8-7F46-FE3B-9535-D0FBBC66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4A0-06EE-8625-15A0-24E5053BC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rgbClr val="17458F"/>
                </a:solidFill>
              </a:rPr>
              <a:t>Публичен имидж и комуникациите в Ротари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1BA8F-D330-4D68-E07E-7BE2B1E299CC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999129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B902BA5-6276-48FD-94B5-6F7CDEB3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74" y="1000125"/>
            <a:ext cx="7447391" cy="44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1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rgbClr val="17458F"/>
                </a:solidFill>
              </a:rPr>
              <a:t>Комуникационен план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63613" y="2052928"/>
            <a:ext cx="10363200" cy="2566839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800" b="1" dirty="0">
                <a:solidFill>
                  <a:srgbClr val="17458F"/>
                </a:solidFill>
              </a:rPr>
              <a:t>Комуникациите са в няколко посоки:</a:t>
            </a:r>
          </a:p>
          <a:p>
            <a:pPr marL="514350" indent="-514350">
              <a:buAutoNum type="arabicPeriod"/>
            </a:pPr>
            <a:r>
              <a:rPr lang="bg-BG" b="1" dirty="0">
                <a:solidFill>
                  <a:srgbClr val="17458F"/>
                </a:solidFill>
              </a:rPr>
              <a:t>В Ротари </a:t>
            </a:r>
            <a:r>
              <a:rPr lang="bg-BG" dirty="0">
                <a:solidFill>
                  <a:srgbClr val="17458F"/>
                </a:solidFill>
              </a:rPr>
              <a:t>– с Ротари интернешънъл, Зона 21В и в </a:t>
            </a:r>
            <a:r>
              <a:rPr lang="bg-BG" dirty="0" err="1">
                <a:solidFill>
                  <a:srgbClr val="17458F"/>
                </a:solidFill>
              </a:rPr>
              <a:t>дистрикта</a:t>
            </a:r>
            <a:r>
              <a:rPr lang="bg-BG" dirty="0">
                <a:solidFill>
                  <a:srgbClr val="17458F"/>
                </a:solidFill>
              </a:rPr>
              <a:t> и клуба</a:t>
            </a:r>
          </a:p>
          <a:p>
            <a:pPr marL="514350" indent="-514350">
              <a:buAutoNum type="arabicPeriod"/>
            </a:pPr>
            <a:r>
              <a:rPr lang="bg-BG" b="1" dirty="0">
                <a:solidFill>
                  <a:srgbClr val="17458F"/>
                </a:solidFill>
              </a:rPr>
              <a:t>Извън Ротари </a:t>
            </a:r>
            <a:r>
              <a:rPr lang="bg-BG" dirty="0">
                <a:solidFill>
                  <a:srgbClr val="17458F"/>
                </a:solidFill>
              </a:rPr>
              <a:t>– с държавната администрация, други НПО, медии и обществото </a:t>
            </a:r>
          </a:p>
          <a:p>
            <a:endParaRPr lang="bg-BG" i="1" dirty="0">
              <a:solidFill>
                <a:srgbClr val="17458F"/>
              </a:solidFill>
            </a:endParaRPr>
          </a:p>
          <a:p>
            <a:endParaRPr lang="bg-BG" i="1" dirty="0">
              <a:solidFill>
                <a:srgbClr val="17458F"/>
              </a:solidFill>
            </a:endParaRPr>
          </a:p>
          <a:p>
            <a:pPr algn="ctr"/>
            <a:r>
              <a:rPr lang="bg-BG" b="1" i="1" dirty="0">
                <a:solidFill>
                  <a:srgbClr val="FF0000"/>
                </a:solidFill>
              </a:rPr>
              <a:t>Важно е да има и да знаем какво да кажем!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855479"/>
            <a:ext cx="1212874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800" dirty="0">
                <a:solidFill>
                  <a:srgbClr val="17458F"/>
                </a:solidFill>
              </a:rPr>
              <a:t>Какво искаме и трябва да споделим</a:t>
            </a:r>
            <a:endParaRPr lang="en-US" sz="2800" dirty="0">
              <a:solidFill>
                <a:srgbClr val="174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6B8-7F46-FE3B-9535-D0FBBC66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4A0-06EE-8625-15A0-24E5053BC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rgbClr val="17458F"/>
                </a:solidFill>
              </a:rPr>
              <a:t>Публичен имидж и комуникациите в Ротари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1BA8F-D330-4D68-E07E-7BE2B1E299CC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999129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9B49D889-B486-4879-97C7-34E298BD4136}"/>
              </a:ext>
            </a:extLst>
          </p:cNvPr>
          <p:cNvSpPr/>
          <p:nvPr/>
        </p:nvSpPr>
        <p:spPr>
          <a:xfrm>
            <a:off x="725556" y="2872409"/>
            <a:ext cx="2623930" cy="1033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Последователност 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FD84F09E-F424-4406-87B2-26C01168D734}"/>
              </a:ext>
            </a:extLst>
          </p:cNvPr>
          <p:cNvSpPr/>
          <p:nvPr/>
        </p:nvSpPr>
        <p:spPr>
          <a:xfrm>
            <a:off x="4569578" y="2872409"/>
            <a:ext cx="2623930" cy="1033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Прозрачност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40C6C30D-A393-48AA-9765-50E77FC68C3E}"/>
              </a:ext>
            </a:extLst>
          </p:cNvPr>
          <p:cNvSpPr/>
          <p:nvPr/>
        </p:nvSpPr>
        <p:spPr>
          <a:xfrm>
            <a:off x="8212816" y="2907195"/>
            <a:ext cx="2736622" cy="1043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Активност</a:t>
            </a:r>
          </a:p>
        </p:txBody>
      </p:sp>
      <p:sp>
        <p:nvSpPr>
          <p:cNvPr id="8" name="Стрелка надясно 7">
            <a:extLst>
              <a:ext uri="{FF2B5EF4-FFF2-40B4-BE49-F238E27FC236}">
                <a16:creationId xmlns:a16="http://schemas.microsoft.com/office/drawing/2014/main" id="{F2FA865C-525D-4F74-8FBC-B7F14F4C63C8}"/>
              </a:ext>
            </a:extLst>
          </p:cNvPr>
          <p:cNvSpPr/>
          <p:nvPr/>
        </p:nvSpPr>
        <p:spPr>
          <a:xfrm>
            <a:off x="3701115" y="3260035"/>
            <a:ext cx="516834" cy="33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Стрелка надясно 8">
            <a:extLst>
              <a:ext uri="{FF2B5EF4-FFF2-40B4-BE49-F238E27FC236}">
                <a16:creationId xmlns:a16="http://schemas.microsoft.com/office/drawing/2014/main" id="{42B4F990-100D-4C44-97C5-631482318CE5}"/>
              </a:ext>
            </a:extLst>
          </p:cNvPr>
          <p:cNvSpPr/>
          <p:nvPr/>
        </p:nvSpPr>
        <p:spPr>
          <a:xfrm>
            <a:off x="7444745" y="3260035"/>
            <a:ext cx="516834" cy="33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2754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6B8-7F46-FE3B-9535-D0FBBC66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4A0-06EE-8625-15A0-24E5053BC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rgbClr val="17458F"/>
                </a:solidFill>
              </a:rPr>
              <a:t>Публичен имидж и комуникациите в Ротари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1BA8F-D330-4D68-E07E-7BE2B1E299CC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999129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C61B528B-F954-4AD2-8C59-1C651899F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95" y="1558557"/>
            <a:ext cx="9730409" cy="30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1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6B8-7F46-FE3B-9535-D0FBBC66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4A0-06EE-8625-15A0-24E5053BC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rgbClr val="17458F"/>
                </a:solidFill>
              </a:rPr>
              <a:t>Публичен имидж и комуникациите в Ротари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1BA8F-D330-4D68-E07E-7BE2B1E299CC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999129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24AD684-97D2-45AD-A6EE-86A16A38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6" y="1107745"/>
            <a:ext cx="3712190" cy="4524232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CFDC8E1B-4983-46F8-90D4-DB7FD31D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18" y="1226023"/>
            <a:ext cx="7000449" cy="43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8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6B8-7F46-FE3B-9535-D0FBBC66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4A0-06EE-8625-15A0-24E5053BC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rgbClr val="17458F"/>
                </a:solidFill>
              </a:rPr>
              <a:t>Публичен имидж и комуникациите в Ротари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1BA8F-D330-4D68-E07E-7BE2B1E299CC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999129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C39BABCF-2146-4DD7-8B8D-55C0CA4F7C2A}"/>
              </a:ext>
            </a:extLst>
          </p:cNvPr>
          <p:cNvSpPr txBox="1"/>
          <p:nvPr/>
        </p:nvSpPr>
        <p:spPr>
          <a:xfrm>
            <a:off x="3048828" y="327912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g-BG" dirty="0"/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0212093E-6A49-4F76-89AD-123255773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2" y="1118332"/>
            <a:ext cx="3070225" cy="4342609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02804ED5-0589-479E-AC85-B4C1249AA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42" y="1118332"/>
            <a:ext cx="3070226" cy="4342610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01B14A40-B0E0-4650-8408-1022E62431FA}"/>
              </a:ext>
            </a:extLst>
          </p:cNvPr>
          <p:cNvSpPr txBox="1"/>
          <p:nvPr/>
        </p:nvSpPr>
        <p:spPr>
          <a:xfrm>
            <a:off x="7434470" y="1699146"/>
            <a:ext cx="461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25488D"/>
                </a:solidFill>
              </a:rPr>
              <a:t>Зонален уебсайт </a:t>
            </a:r>
            <a:r>
              <a:rPr lang="en-US" dirty="0">
                <a:solidFill>
                  <a:srgbClr val="25488D"/>
                </a:solidFill>
                <a:hlinkClick r:id="rId5"/>
              </a:rPr>
              <a:t>www.rotaryzone21.org</a:t>
            </a:r>
            <a:endParaRPr lang="en-US" dirty="0">
              <a:solidFill>
                <a:srgbClr val="25488D"/>
              </a:solidFill>
            </a:endParaRPr>
          </a:p>
          <a:p>
            <a:r>
              <a:rPr lang="bg-BG" dirty="0">
                <a:solidFill>
                  <a:srgbClr val="25488D"/>
                </a:solidFill>
              </a:rPr>
              <a:t>Конкурс : </a:t>
            </a:r>
            <a:r>
              <a:rPr lang="en-US" dirty="0">
                <a:solidFill>
                  <a:srgbClr val="25488D"/>
                </a:solidFill>
                <a:hlinkClick r:id="rId6"/>
              </a:rPr>
              <a:t>www.thepowerofgoodness.com</a:t>
            </a:r>
            <a:endParaRPr lang="en-US" dirty="0">
              <a:solidFill>
                <a:srgbClr val="25488D"/>
              </a:solidFill>
            </a:endParaRPr>
          </a:p>
          <a:p>
            <a:endParaRPr lang="bg-BG" dirty="0">
              <a:solidFill>
                <a:srgbClr val="2548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5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16B8-7F46-FE3B-9535-D0FBBC66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9C4A0-06EE-8625-15A0-24E5053BC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17458F"/>
                </a:solidFill>
              </a:rPr>
              <a:t>„ИЗБЕРИ СВОБОДАТА!“</a:t>
            </a:r>
            <a:br>
              <a:rPr lang="ru-RU" sz="4000" dirty="0">
                <a:solidFill>
                  <a:srgbClr val="17458F"/>
                </a:solidFill>
              </a:rPr>
            </a:br>
            <a:r>
              <a:rPr lang="ru-RU" sz="4000" dirty="0" err="1">
                <a:solidFill>
                  <a:srgbClr val="17458F"/>
                </a:solidFill>
              </a:rPr>
              <a:t>Изкуството</a:t>
            </a:r>
            <a:r>
              <a:rPr lang="ru-RU" sz="4000" dirty="0">
                <a:solidFill>
                  <a:srgbClr val="17458F"/>
                </a:solidFill>
              </a:rPr>
              <a:t> да </a:t>
            </a:r>
            <a:r>
              <a:rPr lang="ru-RU" sz="4000" dirty="0" err="1">
                <a:solidFill>
                  <a:srgbClr val="17458F"/>
                </a:solidFill>
              </a:rPr>
              <a:t>кажеш</a:t>
            </a:r>
            <a:r>
              <a:rPr lang="ru-RU" sz="4000" dirty="0">
                <a:solidFill>
                  <a:srgbClr val="17458F"/>
                </a:solidFill>
              </a:rPr>
              <a:t> НЕ на </a:t>
            </a:r>
            <a:r>
              <a:rPr lang="ru-RU" sz="4000" dirty="0" err="1">
                <a:solidFill>
                  <a:srgbClr val="17458F"/>
                </a:solidFill>
              </a:rPr>
              <a:t>зависимостите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1BA8F-D330-4D68-E07E-7BE2B1E299CC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999129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C39BABCF-2146-4DD7-8B8D-55C0CA4F7C2A}"/>
              </a:ext>
            </a:extLst>
          </p:cNvPr>
          <p:cNvSpPr txBox="1"/>
          <p:nvPr/>
        </p:nvSpPr>
        <p:spPr>
          <a:xfrm>
            <a:off x="3048828" y="327912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g-BG" dirty="0"/>
          </a:p>
        </p:txBody>
      </p:sp>
      <p:pic>
        <p:nvPicPr>
          <p:cNvPr id="5" name="Picture 4" descr="A group of kids drawing&#10;&#10;AI-generated content may be incorrect.">
            <a:extLst>
              <a:ext uri="{FF2B5EF4-FFF2-40B4-BE49-F238E27FC236}">
                <a16:creationId xmlns:a16="http://schemas.microsoft.com/office/drawing/2014/main" id="{03A217EE-EA41-B8BB-2E6F-BBADC07FA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570567"/>
            <a:ext cx="4292600" cy="429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F42ACD-10F6-5D63-201B-B3787D2F5F30}"/>
              </a:ext>
            </a:extLst>
          </p:cNvPr>
          <p:cNvSpPr txBox="1"/>
          <p:nvPr/>
        </p:nvSpPr>
        <p:spPr>
          <a:xfrm>
            <a:off x="5165678" y="1570567"/>
            <a:ext cx="6871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5488D"/>
                </a:solidFill>
              </a:rPr>
              <a:t>Категории за участие: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488D"/>
                </a:solidFill>
              </a:rPr>
              <a:t>Плакат (</a:t>
            </a:r>
            <a:r>
              <a:rPr lang="ru-RU" dirty="0" err="1">
                <a:solidFill>
                  <a:srgbClr val="25488D"/>
                </a:solidFill>
              </a:rPr>
              <a:t>рисуван</a:t>
            </a:r>
            <a:r>
              <a:rPr lang="ru-RU" dirty="0">
                <a:solidFill>
                  <a:srgbClr val="25488D"/>
                </a:solidFill>
              </a:rPr>
              <a:t> или </a:t>
            </a:r>
            <a:r>
              <a:rPr lang="ru-RU" dirty="0" err="1">
                <a:solidFill>
                  <a:srgbClr val="25488D"/>
                </a:solidFill>
              </a:rPr>
              <a:t>дигитален</a:t>
            </a:r>
            <a:r>
              <a:rPr lang="ru-RU" dirty="0">
                <a:solidFill>
                  <a:srgbClr val="25488D"/>
                </a:solidFill>
              </a:rPr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488D"/>
                </a:solidFill>
              </a:rPr>
              <a:t>Кратко видео (от 2 до 3 </a:t>
            </a:r>
            <a:r>
              <a:rPr lang="ru-RU" dirty="0" err="1">
                <a:solidFill>
                  <a:srgbClr val="25488D"/>
                </a:solidFill>
              </a:rPr>
              <a:t>минути</a:t>
            </a:r>
            <a:r>
              <a:rPr lang="ru-RU" dirty="0">
                <a:solidFill>
                  <a:srgbClr val="25488D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488D"/>
                </a:solidFill>
              </a:rPr>
              <a:t>Меме с послание </a:t>
            </a:r>
          </a:p>
          <a:p>
            <a:endParaRPr lang="en-US" dirty="0">
              <a:solidFill>
                <a:srgbClr val="25488D"/>
              </a:solidFill>
            </a:endParaRPr>
          </a:p>
          <a:p>
            <a:endParaRPr lang="en-US" dirty="0">
              <a:solidFill>
                <a:srgbClr val="25488D"/>
              </a:solidFill>
            </a:endParaRPr>
          </a:p>
          <a:p>
            <a:endParaRPr lang="en-US" dirty="0">
              <a:solidFill>
                <a:srgbClr val="2548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5488D"/>
                </a:solidFill>
              </a:rPr>
              <a:t>Обявяване</a:t>
            </a:r>
            <a:r>
              <a:rPr lang="ru-RU" b="1" dirty="0">
                <a:solidFill>
                  <a:srgbClr val="25488D"/>
                </a:solidFill>
              </a:rPr>
              <a:t> на конкурса</a:t>
            </a:r>
            <a:r>
              <a:rPr lang="ru-RU" dirty="0">
                <a:solidFill>
                  <a:srgbClr val="25488D"/>
                </a:solidFill>
              </a:rPr>
              <a:t>: 22 март 2025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5488D"/>
                </a:solidFill>
              </a:rPr>
              <a:t>Обявяване</a:t>
            </a:r>
            <a:r>
              <a:rPr lang="ru-RU" b="1" dirty="0">
                <a:solidFill>
                  <a:srgbClr val="25488D"/>
                </a:solidFill>
              </a:rPr>
              <a:t> на регламента и старт на конкурса</a:t>
            </a:r>
            <a:r>
              <a:rPr lang="ru-RU" dirty="0">
                <a:solidFill>
                  <a:srgbClr val="25488D"/>
                </a:solidFill>
              </a:rPr>
              <a:t>: 27 март 2025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5488D"/>
                </a:solidFill>
              </a:rPr>
              <a:t>Краен</a:t>
            </a:r>
            <a:r>
              <a:rPr lang="ru-RU" b="1" dirty="0">
                <a:solidFill>
                  <a:srgbClr val="25488D"/>
                </a:solidFill>
              </a:rPr>
              <a:t> срок за участие и </a:t>
            </a:r>
            <a:r>
              <a:rPr lang="ru-RU" b="1" dirty="0" err="1">
                <a:solidFill>
                  <a:srgbClr val="25488D"/>
                </a:solidFill>
              </a:rPr>
              <a:t>представяне</a:t>
            </a:r>
            <a:r>
              <a:rPr lang="ru-RU" b="1" dirty="0">
                <a:solidFill>
                  <a:srgbClr val="25488D"/>
                </a:solidFill>
              </a:rPr>
              <a:t> на </a:t>
            </a:r>
            <a:r>
              <a:rPr lang="ru-RU" b="1" dirty="0" err="1">
                <a:solidFill>
                  <a:srgbClr val="25488D"/>
                </a:solidFill>
              </a:rPr>
              <a:t>работите</a:t>
            </a:r>
            <a:r>
              <a:rPr lang="ru-RU" dirty="0">
                <a:solidFill>
                  <a:srgbClr val="25488D"/>
                </a:solidFill>
              </a:rPr>
              <a:t>: 10 май 2025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5488D"/>
                </a:solidFill>
              </a:rPr>
              <a:t>Обявяване</a:t>
            </a:r>
            <a:r>
              <a:rPr lang="ru-RU" b="1" dirty="0">
                <a:solidFill>
                  <a:srgbClr val="25488D"/>
                </a:solidFill>
              </a:rPr>
              <a:t> на </a:t>
            </a:r>
            <a:r>
              <a:rPr lang="ru-RU" b="1" dirty="0" err="1">
                <a:solidFill>
                  <a:srgbClr val="25488D"/>
                </a:solidFill>
              </a:rPr>
              <a:t>победителите</a:t>
            </a:r>
            <a:r>
              <a:rPr lang="ru-RU" dirty="0">
                <a:solidFill>
                  <a:srgbClr val="25488D"/>
                </a:solidFill>
              </a:rPr>
              <a:t>: 31 май 2025 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25488D"/>
                </a:solidFill>
              </a:rPr>
              <a:t>Официална</a:t>
            </a:r>
            <a:r>
              <a:rPr lang="ru-RU" b="1" dirty="0">
                <a:solidFill>
                  <a:srgbClr val="25488D"/>
                </a:solidFill>
              </a:rPr>
              <a:t> церемония по </a:t>
            </a:r>
            <a:r>
              <a:rPr lang="ru-RU" b="1" dirty="0" err="1">
                <a:solidFill>
                  <a:srgbClr val="25488D"/>
                </a:solidFill>
              </a:rPr>
              <a:t>награждаване</a:t>
            </a:r>
            <a:r>
              <a:rPr lang="ru-RU" dirty="0">
                <a:solidFill>
                  <a:srgbClr val="25488D"/>
                </a:solidFill>
              </a:rPr>
              <a:t>: 14 </a:t>
            </a:r>
            <a:r>
              <a:rPr lang="ru-RU" dirty="0" err="1">
                <a:solidFill>
                  <a:srgbClr val="25488D"/>
                </a:solidFill>
              </a:rPr>
              <a:t>юни</a:t>
            </a:r>
            <a:r>
              <a:rPr lang="ru-RU" dirty="0">
                <a:solidFill>
                  <a:srgbClr val="25488D"/>
                </a:solidFill>
              </a:rPr>
              <a:t> 2025 г., Пловдив, </a:t>
            </a:r>
            <a:r>
              <a:rPr lang="ru-RU" dirty="0" err="1">
                <a:solidFill>
                  <a:srgbClr val="25488D"/>
                </a:solidFill>
              </a:rPr>
              <a:t>годишна</a:t>
            </a:r>
            <a:r>
              <a:rPr lang="ru-RU" dirty="0">
                <a:solidFill>
                  <a:srgbClr val="25488D"/>
                </a:solidFill>
              </a:rPr>
              <a:t> конференция на Ротари </a:t>
            </a:r>
            <a:r>
              <a:rPr lang="ru-RU" dirty="0" err="1">
                <a:solidFill>
                  <a:srgbClr val="25488D"/>
                </a:solidFill>
              </a:rPr>
              <a:t>Интернешенъл</a:t>
            </a:r>
            <a:r>
              <a:rPr lang="ru-RU" dirty="0">
                <a:solidFill>
                  <a:srgbClr val="25488D"/>
                </a:solidFill>
              </a:rPr>
              <a:t>, Дистрикт 2482 България</a:t>
            </a:r>
            <a:endParaRPr lang="bg-BG" dirty="0">
              <a:solidFill>
                <a:srgbClr val="2548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31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1"/>
          <a:stretch/>
        </p:blipFill>
        <p:spPr>
          <a:xfrm>
            <a:off x="0" y="-1127845"/>
            <a:ext cx="12192000" cy="72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1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563880" y="3083976"/>
            <a:ext cx="1107948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Благодарим за вниманието!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9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002060"/>
                </a:solidFill>
              </a:rPr>
              <a:t>Начини</a:t>
            </a:r>
            <a:r>
              <a:rPr lang="bg-BG" sz="4000" b="1" dirty="0">
                <a:solidFill>
                  <a:srgbClr val="FF0000"/>
                </a:solidFill>
              </a:rPr>
              <a:t> </a:t>
            </a:r>
            <a:r>
              <a:rPr lang="bg-BG" sz="4000" b="1" dirty="0">
                <a:solidFill>
                  <a:srgbClr val="002060"/>
                </a:solidFill>
              </a:rPr>
              <a:t>за комуникация в Ротари:</a:t>
            </a:r>
            <a:endParaRPr lang="en-US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324AC-ED6D-9E6D-E292-016F12A9D040}"/>
              </a:ext>
            </a:extLst>
          </p:cNvPr>
          <p:cNvSpPr txBox="1">
            <a:spLocks/>
          </p:cNvSpPr>
          <p:nvPr/>
        </p:nvSpPr>
        <p:spPr>
          <a:xfrm>
            <a:off x="457200" y="1219199"/>
            <a:ext cx="11197988" cy="30730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bg-BG" sz="2400" b="1" dirty="0">
                <a:solidFill>
                  <a:srgbClr val="002060"/>
                </a:solidFill>
              </a:rPr>
              <a:t> 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bg-BG" sz="2000" b="1" dirty="0">
                <a:solidFill>
                  <a:srgbClr val="002060"/>
                </a:solidFill>
              </a:rPr>
              <a:t>Директни срещи;</a:t>
            </a:r>
          </a:p>
          <a:p>
            <a:pPr>
              <a:defRPr/>
            </a:pPr>
            <a:r>
              <a:rPr lang="bg-BG" sz="2000" b="1" dirty="0">
                <a:solidFill>
                  <a:srgbClr val="002060"/>
                </a:solidFill>
              </a:rPr>
              <a:t>Телефонни разговори;</a:t>
            </a:r>
          </a:p>
          <a:p>
            <a:pPr>
              <a:defRPr/>
            </a:pPr>
            <a:r>
              <a:rPr lang="bg-BG" sz="2000" b="1" dirty="0">
                <a:solidFill>
                  <a:srgbClr val="002060"/>
                </a:solidFill>
              </a:rPr>
              <a:t>Видеоконферентни срещи </a:t>
            </a:r>
            <a:r>
              <a:rPr lang="bg-BG" sz="1600" dirty="0">
                <a:solidFill>
                  <a:srgbClr val="002060"/>
                </a:solidFill>
              </a:rPr>
              <a:t>(</a:t>
            </a:r>
            <a:r>
              <a:rPr lang="en-US" sz="1600" dirty="0">
                <a:solidFill>
                  <a:srgbClr val="002060"/>
                </a:solidFill>
              </a:rPr>
              <a:t>Zoom</a:t>
            </a:r>
            <a:r>
              <a:rPr lang="bg-BG" sz="1600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Google Meet</a:t>
            </a:r>
            <a:r>
              <a:rPr lang="bg-BG" sz="1600" dirty="0">
                <a:solidFill>
                  <a:srgbClr val="002060"/>
                </a:solidFill>
              </a:rPr>
              <a:t> и др.);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E-mail</a:t>
            </a:r>
            <a:r>
              <a:rPr lang="bg-BG" sz="2000" b="1" dirty="0">
                <a:solidFill>
                  <a:srgbClr val="002060"/>
                </a:solidFill>
              </a:rPr>
              <a:t> </a:t>
            </a:r>
            <a:r>
              <a:rPr lang="bg-BG" sz="1600" dirty="0">
                <a:solidFill>
                  <a:srgbClr val="002060"/>
                </a:solidFill>
              </a:rPr>
              <a:t>(лично или в група)</a:t>
            </a:r>
          </a:p>
          <a:p>
            <a:pPr>
              <a:defRPr/>
            </a:pPr>
            <a:r>
              <a:rPr lang="bg-BG" sz="2000" b="1" dirty="0">
                <a:solidFill>
                  <a:srgbClr val="002060"/>
                </a:solidFill>
              </a:rPr>
              <a:t>Текстови</a:t>
            </a:r>
            <a:r>
              <a:rPr lang="bg-BG" sz="1600" dirty="0">
                <a:solidFill>
                  <a:srgbClr val="002060"/>
                </a:solidFill>
              </a:rPr>
              <a:t> съобщения (лично или в група)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bg-BG" sz="16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bg-BG" sz="1800" dirty="0"/>
              <a:t>Д</a:t>
            </a:r>
            <a:r>
              <a:rPr lang="bg-BG" sz="1800" dirty="0">
                <a:solidFill>
                  <a:srgbClr val="002060"/>
                </a:solidFill>
              </a:rPr>
              <a:t>а се внимава със стила при комуникиране, особено при текстовите съобщения</a:t>
            </a:r>
            <a:r>
              <a:rPr lang="bg-BG" sz="14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" name="Картина 1">
            <a:extLst>
              <a:ext uri="{FF2B5EF4-FFF2-40B4-BE49-F238E27FC236}">
                <a16:creationId xmlns:a16="http://schemas.microsoft.com/office/drawing/2014/main" id="{C937DF3D-72CF-112A-8DC9-878F5790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58" y="1858346"/>
            <a:ext cx="29162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2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ABB85-984C-D88A-9FFA-28C5E0285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6D977-03C4-469C-3FE3-45CF6DE43E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002060"/>
                </a:solidFill>
              </a:rPr>
              <a:t>Комуникация между РИ, Зона 21В и </a:t>
            </a:r>
            <a:r>
              <a:rPr lang="bg-BG" sz="4000" b="1" dirty="0" err="1">
                <a:solidFill>
                  <a:srgbClr val="002060"/>
                </a:solidFill>
              </a:rPr>
              <a:t>Дистрикта</a:t>
            </a:r>
            <a:r>
              <a:rPr lang="bg-BG" sz="4000" b="1" dirty="0">
                <a:solidFill>
                  <a:srgbClr val="002060"/>
                </a:solidFill>
              </a:rPr>
              <a:t>:</a:t>
            </a:r>
            <a:endParaRPr lang="en-US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7B376F-8380-A624-0303-8C6E4128C9C2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11197988" cy="43968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Сайта на РИ </a:t>
            </a:r>
            <a:r>
              <a:rPr lang="en-US" sz="2400" b="1" dirty="0">
                <a:solidFill>
                  <a:srgbClr val="002060"/>
                </a:solidFill>
                <a:hlinkClick r:id="rId3"/>
              </a:rPr>
              <a:t>www.rotary.org</a:t>
            </a:r>
            <a:endParaRPr lang="bg-BG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Ротари клуб </a:t>
            </a:r>
            <a:r>
              <a:rPr lang="bg-BG" sz="2400" b="1" dirty="0" err="1">
                <a:solidFill>
                  <a:srgbClr val="002060"/>
                </a:solidFill>
              </a:rPr>
              <a:t>централ</a:t>
            </a:r>
            <a:endParaRPr lang="bg-BG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E-mail </a:t>
            </a:r>
            <a:r>
              <a:rPr lang="bg-BG" sz="2400" b="1" dirty="0">
                <a:solidFill>
                  <a:srgbClr val="002060"/>
                </a:solidFill>
              </a:rPr>
              <a:t>в офиса в Цюрих</a:t>
            </a:r>
          </a:p>
          <a:p>
            <a:pPr lvl="1">
              <a:defRPr/>
            </a:pPr>
            <a:r>
              <a:rPr lang="en-US" sz="2000" b="1" dirty="0">
                <a:solidFill>
                  <a:srgbClr val="002060"/>
                </a:solidFill>
                <a:hlinkClick r:id="rId4"/>
              </a:rPr>
              <a:t>Contact.center@rotary.org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>
                <a:solidFill>
                  <a:srgbClr val="002060"/>
                </a:solidFill>
                <a:hlinkClick r:id="rId5"/>
              </a:rPr>
              <a:t>data@rotary.org</a:t>
            </a:r>
            <a:endParaRPr lang="bg-BG" sz="2000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Клубна подкрепа: </a:t>
            </a:r>
            <a:r>
              <a:rPr lang="en-US" sz="2000" b="1" dirty="0">
                <a:solidFill>
                  <a:srgbClr val="002060"/>
                </a:solidFill>
                <a:hlinkClick r:id="rId6"/>
              </a:rPr>
              <a:t>Janka.Jakobos@rotary.org</a:t>
            </a:r>
            <a:endParaRPr lang="en-US" sz="2000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Финансови въпроси: </a:t>
            </a:r>
            <a:r>
              <a:rPr lang="en-US" sz="2000" b="1" dirty="0">
                <a:solidFill>
                  <a:srgbClr val="002060"/>
                </a:solidFill>
                <a:hlinkClick r:id="rId7"/>
              </a:rPr>
              <a:t>Gliezel.Hauschild@rotary.org</a:t>
            </a:r>
            <a:endParaRPr lang="en-US" sz="2000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Фондация: </a:t>
            </a:r>
            <a:r>
              <a:rPr lang="en-US" sz="2000" b="1" dirty="0">
                <a:solidFill>
                  <a:srgbClr val="002060"/>
                </a:solidFill>
                <a:hlinkClick r:id="rId8"/>
              </a:rPr>
              <a:t>Valentina.Guckes@rotary.org</a:t>
            </a:r>
            <a:endParaRPr lang="en-US" sz="2000" b="1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en-US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Зонални координатори за Д2482</a:t>
            </a: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Зонален координатор </a:t>
            </a:r>
            <a:r>
              <a:rPr lang="en-US" sz="2000" b="1" dirty="0">
                <a:solidFill>
                  <a:srgbClr val="002060"/>
                </a:solidFill>
              </a:rPr>
              <a:t>(ARC): </a:t>
            </a:r>
            <a:r>
              <a:rPr lang="bg-BG" sz="2000" dirty="0">
                <a:solidFill>
                  <a:srgbClr val="002060"/>
                </a:solidFill>
              </a:rPr>
              <a:t>Христо Михайловски, </a:t>
            </a:r>
            <a:r>
              <a:rPr lang="en-US" sz="2000" dirty="0">
                <a:solidFill>
                  <a:srgbClr val="002060"/>
                </a:solidFill>
                <a:hlinkClick r:id="rId9"/>
              </a:rPr>
              <a:t>mihailovsky@rotarysofia.org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Зонален координатор за ФР (</a:t>
            </a:r>
            <a:r>
              <a:rPr lang="en-US" sz="2000" b="1" dirty="0">
                <a:solidFill>
                  <a:srgbClr val="002060"/>
                </a:solidFill>
              </a:rPr>
              <a:t>ARFC): </a:t>
            </a:r>
            <a:r>
              <a:rPr lang="bg-BG" sz="2000" dirty="0">
                <a:solidFill>
                  <a:srgbClr val="002060"/>
                </a:solidFill>
              </a:rPr>
              <a:t>Недялка Росенова, </a:t>
            </a:r>
            <a:r>
              <a:rPr lang="en-US" sz="2000" dirty="0">
                <a:solidFill>
                  <a:srgbClr val="002060"/>
                </a:solidFill>
                <a:hlinkClick r:id="rId10"/>
              </a:rPr>
              <a:t>neli_mv@abv.bg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Зонален координатор за ПИ </a:t>
            </a:r>
            <a:r>
              <a:rPr lang="en-US" sz="2000" b="1" dirty="0">
                <a:solidFill>
                  <a:srgbClr val="002060"/>
                </a:solidFill>
              </a:rPr>
              <a:t>(ARPIC): </a:t>
            </a:r>
            <a:r>
              <a:rPr lang="bg-BG" sz="2000" dirty="0">
                <a:solidFill>
                  <a:srgbClr val="002060"/>
                </a:solidFill>
              </a:rPr>
              <a:t>Аркан </a:t>
            </a:r>
            <a:r>
              <a:rPr lang="bg-BG" sz="2000" dirty="0" err="1">
                <a:solidFill>
                  <a:srgbClr val="002060"/>
                </a:solidFill>
              </a:rPr>
              <a:t>Аптурахман</a:t>
            </a:r>
            <a:r>
              <a:rPr lang="bg-BG" sz="2000" dirty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  <a:hlinkClick r:id="rId11"/>
              </a:rPr>
              <a:t>arkannihat@gmail.com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4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9C9E9-B807-6028-D0F4-D480EB1AF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62D22-2AA8-797F-F449-E7778BFE05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002060"/>
                </a:solidFill>
              </a:rPr>
              <a:t>Комуникация в </a:t>
            </a:r>
            <a:r>
              <a:rPr lang="bg-BG" sz="4000" b="1" dirty="0" err="1">
                <a:solidFill>
                  <a:srgbClr val="002060"/>
                </a:solidFill>
              </a:rPr>
              <a:t>Дистрикт</a:t>
            </a:r>
            <a:r>
              <a:rPr lang="bg-BG" sz="4000" b="1" dirty="0">
                <a:solidFill>
                  <a:srgbClr val="002060"/>
                </a:solidFill>
              </a:rPr>
              <a:t> 2482:</a:t>
            </a:r>
            <a:endParaRPr lang="en-US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3CA8D1-94D3-8CDE-A0BF-DAF4E7539C46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11197988" cy="43968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Ротарианска преса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Сайта на </a:t>
            </a:r>
            <a:r>
              <a:rPr lang="bg-BG" sz="2400" b="1" dirty="0" err="1">
                <a:solidFill>
                  <a:srgbClr val="002060"/>
                </a:solidFill>
              </a:rPr>
              <a:t>Дистрикта</a:t>
            </a:r>
            <a:r>
              <a:rPr lang="bg-BG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>
                <a:solidFill>
                  <a:srgbClr val="002060"/>
                </a:solidFill>
                <a:hlinkClick r:id="rId3"/>
              </a:rPr>
              <a:t>www.rotarydistrict2482.org</a:t>
            </a:r>
            <a:endParaRPr lang="bg-BG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Социални мрежи на </a:t>
            </a:r>
            <a:r>
              <a:rPr lang="bg-BG" sz="2400" b="1" dirty="0" err="1">
                <a:solidFill>
                  <a:srgbClr val="002060"/>
                </a:solidFill>
              </a:rPr>
              <a:t>дистрикта</a:t>
            </a:r>
            <a:r>
              <a:rPr lang="bg-BG" sz="2400" b="1" dirty="0">
                <a:solidFill>
                  <a:srgbClr val="002060"/>
                </a:solidFill>
              </a:rPr>
              <a:t> – </a:t>
            </a:r>
            <a:r>
              <a:rPr lang="en-US" sz="2400" dirty="0">
                <a:solidFill>
                  <a:srgbClr val="002060"/>
                </a:solidFill>
              </a:rPr>
              <a:t>Facebook, LinkedIn, Instagram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Сайтове на клубове</a:t>
            </a:r>
            <a:r>
              <a:rPr lang="bg-BG" sz="2400" dirty="0">
                <a:solidFill>
                  <a:srgbClr val="002060"/>
                </a:solidFill>
              </a:rPr>
              <a:t>, профили в социални мрежи, други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E-mail </a:t>
            </a:r>
            <a:r>
              <a:rPr lang="bg-BG" sz="2400" b="1" dirty="0">
                <a:solidFill>
                  <a:srgbClr val="002060"/>
                </a:solidFill>
              </a:rPr>
              <a:t>списъци – листи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bg-BG" sz="2400" b="1" dirty="0">
                <a:solidFill>
                  <a:srgbClr val="002060"/>
                </a:solidFill>
              </a:rPr>
              <a:t>от ДГ към клубовете</a:t>
            </a:r>
          </a:p>
          <a:p>
            <a:pPr lvl="1">
              <a:defRPr/>
            </a:pPr>
            <a:r>
              <a:rPr lang="en-US" sz="2000" b="1" dirty="0">
                <a:solidFill>
                  <a:srgbClr val="002060"/>
                </a:solidFill>
                <a:hlinkClick r:id="rId4"/>
              </a:rPr>
              <a:t>p2025-2026@rotary-Bulgaria.org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>
                <a:solidFill>
                  <a:srgbClr val="002060"/>
                </a:solidFill>
                <a:hlinkClick r:id="rId5"/>
              </a:rPr>
              <a:t>s2025-2026@rotary-Bulgaria.org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bg-BG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E-mail </a:t>
            </a:r>
            <a:r>
              <a:rPr lang="bg-BG" sz="2400" b="1" dirty="0">
                <a:solidFill>
                  <a:srgbClr val="002060"/>
                </a:solidFill>
              </a:rPr>
              <a:t>където можете да пращате:</a:t>
            </a:r>
          </a:p>
          <a:p>
            <a:pPr lvl="1">
              <a:defRPr/>
            </a:pPr>
            <a:r>
              <a:rPr lang="en-US" sz="2000" b="1" dirty="0">
                <a:solidFill>
                  <a:srgbClr val="002060"/>
                </a:solidFill>
                <a:hlinkClick r:id="rId6"/>
              </a:rPr>
              <a:t>Commpr2025-2026@rotary-Bulgaria.org</a:t>
            </a:r>
            <a:endParaRPr lang="en-US" sz="2000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sz="2000" b="1" dirty="0">
                <a:solidFill>
                  <a:srgbClr val="002060"/>
                </a:solidFill>
                <a:hlinkClick r:id="rId7"/>
              </a:rPr>
              <a:t>Commfr2025-2026@rotary-Bulgaria.org</a:t>
            </a:r>
            <a:endParaRPr lang="en-US" sz="2000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sz="2000" b="1" dirty="0">
                <a:solidFill>
                  <a:srgbClr val="002060"/>
                </a:solidFill>
                <a:hlinkClick r:id="rId8"/>
              </a:rPr>
              <a:t>CommIT2025-2026@rotary-Bulgaria.org</a:t>
            </a:r>
            <a:endParaRPr lang="bg-BG" sz="2000" b="1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156B6-F182-F913-7CF5-8C9B753D1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54947-0042-0869-EE57-5713F6D077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002060"/>
                </a:solidFill>
              </a:rPr>
              <a:t>Вашата роля</a:t>
            </a:r>
            <a:endParaRPr lang="en-US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18DAD8-ADF2-8024-3717-3CA033D8657D}"/>
              </a:ext>
            </a:extLst>
          </p:cNvPr>
          <p:cNvSpPr txBox="1">
            <a:spLocks/>
          </p:cNvSpPr>
          <p:nvPr/>
        </p:nvSpPr>
        <p:spPr>
          <a:xfrm>
            <a:off x="465376" y="1094095"/>
            <a:ext cx="1119798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Подгответе се за мандата си</a:t>
            </a: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Запознайте</a:t>
            </a:r>
            <a:r>
              <a:rPr lang="bg-BG" sz="2000" dirty="0">
                <a:solidFill>
                  <a:srgbClr val="002060"/>
                </a:solidFill>
              </a:rPr>
              <a:t> се с Кодекса на политиките на Ротари, Стандартната конституция на Ротари/</a:t>
            </a:r>
            <a:r>
              <a:rPr lang="bg-BG" sz="2000" dirty="0" err="1">
                <a:solidFill>
                  <a:srgbClr val="002060"/>
                </a:solidFill>
              </a:rPr>
              <a:t>Ротаракт</a:t>
            </a:r>
            <a:r>
              <a:rPr lang="bg-BG" sz="2000" dirty="0">
                <a:solidFill>
                  <a:srgbClr val="002060"/>
                </a:solidFill>
              </a:rPr>
              <a:t> клуб и устава на вашия клуб</a:t>
            </a: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Срещнете</a:t>
            </a:r>
            <a:r>
              <a:rPr lang="bg-BG" sz="2000" dirty="0">
                <a:solidFill>
                  <a:srgbClr val="002060"/>
                </a:solidFill>
              </a:rPr>
              <a:t> се с новоизбрания президент: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Цели на клуба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Планиране на дейностите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Как да разпределите административните задачи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Как ще организирате клубните комуникации</a:t>
            </a: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Срещнете</a:t>
            </a:r>
            <a:r>
              <a:rPr lang="bg-BG" sz="2000" dirty="0">
                <a:solidFill>
                  <a:srgbClr val="002060"/>
                </a:solidFill>
              </a:rPr>
              <a:t> се с настоящият секретар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Преглед на процедурите на клуба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Преглед на фактурите на клуба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Обсъдете как настоящия секретар е организирал работата си</a:t>
            </a:r>
          </a:p>
          <a:p>
            <a:pPr lvl="2">
              <a:defRPr/>
            </a:pPr>
            <a:r>
              <a:rPr lang="bg-BG" sz="1600" dirty="0">
                <a:solidFill>
                  <a:srgbClr val="002060"/>
                </a:solidFill>
              </a:rPr>
              <a:t>Уверете се, че новия борд е докладван в </a:t>
            </a:r>
            <a:r>
              <a:rPr lang="en-US" sz="1600" dirty="0">
                <a:solidFill>
                  <a:srgbClr val="002060"/>
                </a:solidFill>
              </a:rPr>
              <a:t>My Rotary </a:t>
            </a:r>
            <a:r>
              <a:rPr lang="bg-BG" sz="1600" dirty="0">
                <a:solidFill>
                  <a:srgbClr val="002060"/>
                </a:solidFill>
              </a:rPr>
              <a:t>и Дистриктния сайт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Участвайте в клубна сбирка, водена от новоизбрания президент след обучение на ПЕТС за обсъждане плановете на клуба за следващата година.</a:t>
            </a:r>
            <a:endParaRPr lang="bg-BG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1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A4C9-4B40-9228-ADEB-0922EDE0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354AA-E4A1-D5BE-4CF2-5E1C26CEF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002060"/>
                </a:solidFill>
              </a:rPr>
              <a:t>Вашата роля</a:t>
            </a:r>
            <a:endParaRPr lang="en-US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DB0951-7264-37FB-D999-523942E01682}"/>
              </a:ext>
            </a:extLst>
          </p:cNvPr>
          <p:cNvSpPr txBox="1">
            <a:spLocks/>
          </p:cNvSpPr>
          <p:nvPr/>
        </p:nvSpPr>
        <p:spPr>
          <a:xfrm>
            <a:off x="497006" y="1094095"/>
            <a:ext cx="11197988" cy="4917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Встъпване в длъжност</a:t>
            </a: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Актуализирайте</a:t>
            </a:r>
            <a:r>
              <a:rPr lang="bg-BG" sz="2000" dirty="0">
                <a:solidFill>
                  <a:srgbClr val="002060"/>
                </a:solidFill>
              </a:rPr>
              <a:t> информацията за вашия клуб ако е необходимо и поддържайте стриктно членството през цялата година</a:t>
            </a:r>
          </a:p>
          <a:p>
            <a:pPr lvl="1">
              <a:defRPr/>
            </a:pPr>
            <a:r>
              <a:rPr lang="bg-BG" sz="2000" b="1" dirty="0">
                <a:solidFill>
                  <a:srgbClr val="002060"/>
                </a:solidFill>
              </a:rPr>
              <a:t>Уверете се</a:t>
            </a:r>
            <a:r>
              <a:rPr lang="bg-BG" sz="2000" dirty="0">
                <a:solidFill>
                  <a:srgbClr val="002060"/>
                </a:solidFill>
              </a:rPr>
              <a:t>, че ковчежникът на клуба е получил фактурата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В средата на годината </a:t>
            </a:r>
            <a:r>
              <a:rPr lang="bg-BG" sz="2400" dirty="0">
                <a:solidFill>
                  <a:srgbClr val="002060"/>
                </a:solidFill>
              </a:rPr>
              <a:t>(декември-февруари)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Докладвайте в </a:t>
            </a:r>
            <a:r>
              <a:rPr lang="en-US" sz="2000" dirty="0">
                <a:solidFill>
                  <a:srgbClr val="002060"/>
                </a:solidFill>
              </a:rPr>
              <a:t>My</a:t>
            </a:r>
            <a:r>
              <a:rPr lang="bg-BG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Rotary </a:t>
            </a:r>
            <a:r>
              <a:rPr lang="bg-BG" sz="2000" dirty="0">
                <a:solidFill>
                  <a:srgbClr val="002060"/>
                </a:solidFill>
              </a:rPr>
              <a:t>промените в членския състав ако има такива </a:t>
            </a:r>
            <a:r>
              <a:rPr lang="bg-BG" sz="2000" b="1" dirty="0">
                <a:solidFill>
                  <a:srgbClr val="FF0000"/>
                </a:solidFill>
              </a:rPr>
              <a:t>преди 1 януари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Участвайте активно при подготовката на клубна асамблея за избор на нови клубни лидери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Впишете следващите клубни лидери в </a:t>
            </a:r>
            <a:r>
              <a:rPr lang="en-US" sz="2000" dirty="0">
                <a:solidFill>
                  <a:srgbClr val="002060"/>
                </a:solidFill>
              </a:rPr>
              <a:t>My Rotary </a:t>
            </a:r>
            <a:r>
              <a:rPr lang="bg-BG" sz="2000" dirty="0">
                <a:solidFill>
                  <a:srgbClr val="002060"/>
                </a:solidFill>
              </a:rPr>
              <a:t>и дистриктния сайт </a:t>
            </a:r>
            <a:r>
              <a:rPr lang="bg-BG" sz="2000" b="1" dirty="0">
                <a:solidFill>
                  <a:srgbClr val="FF0000"/>
                </a:solidFill>
              </a:rPr>
              <a:t>преди 1 февруари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Ако клуба има номинация за ДГ, сега е момента да я изпратите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Подготовка за следващата година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Подгответе секретаря за следващата година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Подгответе годишния отчет пред клуба</a:t>
            </a:r>
          </a:p>
          <a:p>
            <a:pPr lvl="1">
              <a:defRPr/>
            </a:pPr>
            <a:r>
              <a:rPr lang="bg-BG" sz="2000" dirty="0">
                <a:solidFill>
                  <a:srgbClr val="002060"/>
                </a:solidFill>
              </a:rPr>
              <a:t>Предайте всичко необходимо на следващия секретар</a:t>
            </a:r>
          </a:p>
          <a:p>
            <a:pPr lvl="1">
              <a:defRPr/>
            </a:pPr>
            <a:endParaRPr lang="bg-BG" sz="200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684A4-E407-E502-01B9-BDBA3DA6A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04CD96-1105-668E-90CD-49E06D7F62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2128740" cy="588962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002060"/>
                </a:solidFill>
              </a:rPr>
              <a:t>Вашата Работа</a:t>
            </a:r>
            <a:endParaRPr lang="en-US" sz="4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227831-267E-EEDE-B38C-137C37CD887F}"/>
              </a:ext>
            </a:extLst>
          </p:cNvPr>
          <p:cNvSpPr txBox="1">
            <a:spLocks/>
          </p:cNvSpPr>
          <p:nvPr/>
        </p:nvSpPr>
        <p:spPr>
          <a:xfrm>
            <a:off x="497006" y="1226023"/>
            <a:ext cx="11197988" cy="46698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Работете с клубните комисии </a:t>
            </a:r>
            <a:r>
              <a:rPr lang="bg-BG" sz="2400" dirty="0">
                <a:solidFill>
                  <a:srgbClr val="002060"/>
                </a:solidFill>
              </a:rPr>
              <a:t>за осигуряване на нужните им комуникации.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Работете с клубния касиер </a:t>
            </a:r>
            <a:r>
              <a:rPr lang="bg-BG" sz="2400" dirty="0">
                <a:solidFill>
                  <a:srgbClr val="002060"/>
                </a:solidFill>
              </a:rPr>
              <a:t>за да няма липса или неплащане на фактура.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Вписвайте</a:t>
            </a:r>
            <a:r>
              <a:rPr lang="bg-BG" sz="2400" dirty="0">
                <a:solidFill>
                  <a:srgbClr val="002060"/>
                </a:solidFill>
              </a:rPr>
              <a:t> бъдещи клубни събития в календара на </a:t>
            </a:r>
            <a:r>
              <a:rPr lang="bg-BG" sz="2400" dirty="0" err="1">
                <a:solidFill>
                  <a:srgbClr val="002060"/>
                </a:solidFill>
              </a:rPr>
              <a:t>дистрикта</a:t>
            </a:r>
            <a:r>
              <a:rPr lang="bg-BG" sz="2400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Посетете </a:t>
            </a:r>
            <a:r>
              <a:rPr lang="en-US" sz="2400" b="1" dirty="0">
                <a:solidFill>
                  <a:srgbClr val="002060"/>
                </a:solidFill>
              </a:rPr>
              <a:t>Brand Center</a:t>
            </a:r>
            <a:r>
              <a:rPr lang="bg-BG" sz="2400" b="1" dirty="0">
                <a:solidFill>
                  <a:srgbClr val="002060"/>
                </a:solidFill>
              </a:rPr>
              <a:t> на </a:t>
            </a:r>
            <a:r>
              <a:rPr lang="en-US" sz="2400" b="1" dirty="0">
                <a:solidFill>
                  <a:srgbClr val="002060"/>
                </a:solidFill>
              </a:rPr>
              <a:t>Rotary</a:t>
            </a:r>
            <a:r>
              <a:rPr lang="bg-BG" sz="2400" dirty="0">
                <a:solidFill>
                  <a:srgbClr val="002060"/>
                </a:solidFill>
              </a:rPr>
              <a:t>, за да намерите всичко необходимо за бранда.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Публикувайте</a:t>
            </a:r>
            <a:r>
              <a:rPr lang="bg-BG" sz="2400" dirty="0">
                <a:solidFill>
                  <a:srgbClr val="002060"/>
                </a:solidFill>
              </a:rPr>
              <a:t> новини за проекти и събития.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Публикувайте</a:t>
            </a:r>
            <a:r>
              <a:rPr lang="bg-BG" sz="2400" dirty="0">
                <a:solidFill>
                  <a:srgbClr val="002060"/>
                </a:solidFill>
              </a:rPr>
              <a:t> успешни проекти и събития в </a:t>
            </a:r>
            <a:r>
              <a:rPr lang="en-US" sz="2400" dirty="0">
                <a:solidFill>
                  <a:srgbClr val="002060"/>
                </a:solidFill>
              </a:rPr>
              <a:t>Rotary Showcase</a:t>
            </a:r>
            <a:r>
              <a:rPr lang="bg-BG" sz="2400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bg-BG" sz="2400" b="1" dirty="0">
                <a:solidFill>
                  <a:srgbClr val="002060"/>
                </a:solidFill>
              </a:rPr>
              <a:t>Комуникирайте </a:t>
            </a:r>
            <a:r>
              <a:rPr lang="bg-BG" sz="2400" dirty="0">
                <a:solidFill>
                  <a:srgbClr val="002060"/>
                </a:solidFill>
              </a:rPr>
              <a:t>с ДГ и централата на </a:t>
            </a:r>
            <a:r>
              <a:rPr lang="en-US" sz="2400" dirty="0">
                <a:solidFill>
                  <a:srgbClr val="002060"/>
                </a:solidFill>
              </a:rPr>
              <a:t>Rotary, </a:t>
            </a:r>
            <a:r>
              <a:rPr lang="bg-BG" sz="2400" dirty="0">
                <a:solidFill>
                  <a:srgbClr val="002060"/>
                </a:solidFill>
              </a:rPr>
              <a:t>за да решите всякакви възникнали проблеми.</a:t>
            </a:r>
          </a:p>
          <a:p>
            <a:pPr>
              <a:defRPr/>
            </a:pPr>
            <a:endParaRPr lang="bg-BG" sz="200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bg-BG" sz="2000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bg-BG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05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Create Hope 2023-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458C"/>
      </a:accent1>
      <a:accent2>
        <a:srgbClr val="C22134"/>
      </a:accent2>
      <a:accent3>
        <a:srgbClr val="7958A1"/>
      </a:accent3>
      <a:accent4>
        <a:srgbClr val="FFD500"/>
      </a:accent4>
      <a:accent5>
        <a:srgbClr val="831550"/>
      </a:accent5>
      <a:accent6>
        <a:srgbClr val="FFFF0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1274</Words>
  <Application>Microsoft Office PowerPoint</Application>
  <PresentationFormat>Widescreen</PresentationFormat>
  <Paragraphs>223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Calibri</vt:lpstr>
      <vt:lpstr>Тема на Office</vt:lpstr>
      <vt:lpstr>Custom Design</vt:lpstr>
      <vt:lpstr>1_Custom Design</vt:lpstr>
      <vt:lpstr>PowerPoint Presentation</vt:lpstr>
      <vt:lpstr>PowerPoint Presentation</vt:lpstr>
      <vt:lpstr>Комуникационен план</vt:lpstr>
      <vt:lpstr>Начини за комуникация в Ротари:</vt:lpstr>
      <vt:lpstr>Комуникация между РИ, Зона 21В и Дистрикта:</vt:lpstr>
      <vt:lpstr>Комуникация в Дистрикт 2482:</vt:lpstr>
      <vt:lpstr>Вашата роля</vt:lpstr>
      <vt:lpstr>Вашата роля</vt:lpstr>
      <vt:lpstr>Вашата Работа</vt:lpstr>
      <vt:lpstr>Вашата Работа</vt:lpstr>
      <vt:lpstr>Администриране на клуба</vt:lpstr>
      <vt:lpstr>Клубът</vt:lpstr>
      <vt:lpstr>Моят клуб - актуализация</vt:lpstr>
      <vt:lpstr>Моят клуб - актуализация</vt:lpstr>
      <vt:lpstr>My Rotary</vt:lpstr>
      <vt:lpstr>My Rotary – клубна страница</vt:lpstr>
      <vt:lpstr>PowerPoint Presentation</vt:lpstr>
      <vt:lpstr>Моят клуб – Комисии</vt:lpstr>
      <vt:lpstr>Ротари клуб Централ</vt:lpstr>
      <vt:lpstr>Ротари клуб Централ - Reports</vt:lpstr>
      <vt:lpstr>PowerPoint Presentation</vt:lpstr>
      <vt:lpstr>Ротари клуб Централ - Trends</vt:lpstr>
      <vt:lpstr>Club Excellence Award</vt:lpstr>
      <vt:lpstr>PowerPoint Presentation</vt:lpstr>
      <vt:lpstr>Секретарят и Проектите</vt:lpstr>
      <vt:lpstr>Секретарят и Проектите</vt:lpstr>
      <vt:lpstr>PowerPoint Presentation</vt:lpstr>
      <vt:lpstr>PowerPoint Presentation</vt:lpstr>
      <vt:lpstr>Публичен имидж и комуникациите в Ротари</vt:lpstr>
      <vt:lpstr>Публичен имидж и комуникациите в Ротари</vt:lpstr>
      <vt:lpstr>Публичен имидж и комуникациите в Ротари</vt:lpstr>
      <vt:lpstr>Публичен имидж и комуникациите в Ротари</vt:lpstr>
      <vt:lpstr>Публичен имидж и комуникациите в Ротари</vt:lpstr>
      <vt:lpstr>„ИЗБЕРИ СВОБОДАТА!“ Изкуството да кажеш НЕ на зависимостите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Plamen Ilarionov</dc:creator>
  <cp:lastModifiedBy>Plamen Ilarionov</cp:lastModifiedBy>
  <cp:revision>145</cp:revision>
  <dcterms:created xsi:type="dcterms:W3CDTF">2023-08-17T13:43:07Z</dcterms:created>
  <dcterms:modified xsi:type="dcterms:W3CDTF">2025-04-07T15:13:26Z</dcterms:modified>
</cp:coreProperties>
</file>